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8"/>
  </p:notesMasterIdLst>
  <p:sldIdLst>
    <p:sldId id="256" r:id="rId3"/>
    <p:sldId id="257" r:id="rId4"/>
    <p:sldId id="259" r:id="rId5"/>
    <p:sldId id="261" r:id="rId6"/>
    <p:sldId id="264" r:id="rId7"/>
    <p:sldId id="266" r:id="rId8"/>
    <p:sldId id="315" r:id="rId9"/>
    <p:sldId id="274" r:id="rId10"/>
    <p:sldId id="275" r:id="rId11"/>
    <p:sldId id="277" r:id="rId12"/>
    <p:sldId id="276" r:id="rId13"/>
    <p:sldId id="278" r:id="rId14"/>
    <p:sldId id="279" r:id="rId15"/>
    <p:sldId id="280" r:id="rId16"/>
    <p:sldId id="281" r:id="rId17"/>
    <p:sldId id="316" r:id="rId18"/>
    <p:sldId id="268" r:id="rId19"/>
    <p:sldId id="282" r:id="rId20"/>
    <p:sldId id="283" r:id="rId21"/>
    <p:sldId id="284" r:id="rId22"/>
    <p:sldId id="285" r:id="rId23"/>
    <p:sldId id="286" r:id="rId24"/>
    <p:sldId id="287" r:id="rId25"/>
    <p:sldId id="288" r:id="rId26"/>
    <p:sldId id="289" r:id="rId27"/>
    <p:sldId id="290" r:id="rId28"/>
    <p:sldId id="291" r:id="rId29"/>
    <p:sldId id="317" r:id="rId30"/>
    <p:sldId id="269" r:id="rId31"/>
    <p:sldId id="292" r:id="rId32"/>
    <p:sldId id="293" r:id="rId33"/>
    <p:sldId id="294" r:id="rId34"/>
    <p:sldId id="295" r:id="rId35"/>
    <p:sldId id="296" r:id="rId36"/>
    <p:sldId id="300" r:id="rId37"/>
    <p:sldId id="299" r:id="rId38"/>
    <p:sldId id="323" r:id="rId39"/>
    <p:sldId id="324" r:id="rId40"/>
    <p:sldId id="325" r:id="rId41"/>
    <p:sldId id="326" r:id="rId42"/>
    <p:sldId id="298" r:id="rId43"/>
    <p:sldId id="302" r:id="rId44"/>
    <p:sldId id="303" r:id="rId45"/>
    <p:sldId id="304" r:id="rId46"/>
    <p:sldId id="318" r:id="rId47"/>
    <p:sldId id="270" r:id="rId48"/>
    <p:sldId id="306" r:id="rId49"/>
    <p:sldId id="307" r:id="rId50"/>
    <p:sldId id="319" r:id="rId51"/>
    <p:sldId id="271" r:id="rId52"/>
    <p:sldId id="308" r:id="rId53"/>
    <p:sldId id="312" r:id="rId54"/>
    <p:sldId id="310" r:id="rId55"/>
    <p:sldId id="311" r:id="rId56"/>
    <p:sldId id="321" r:id="rId57"/>
    <p:sldId id="272" r:id="rId58"/>
    <p:sldId id="313" r:id="rId59"/>
    <p:sldId id="314" r:id="rId60"/>
    <p:sldId id="320" r:id="rId61"/>
    <p:sldId id="327" r:id="rId62"/>
    <p:sldId id="328" r:id="rId63"/>
    <p:sldId id="329" r:id="rId64"/>
    <p:sldId id="330" r:id="rId65"/>
    <p:sldId id="331" r:id="rId66"/>
    <p:sldId id="26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02" autoAdjust="0"/>
  </p:normalViewPr>
  <p:slideViewPr>
    <p:cSldViewPr>
      <p:cViewPr varScale="1">
        <p:scale>
          <a:sx n="74" d="100"/>
          <a:sy n="74" d="100"/>
        </p:scale>
        <p:origin x="-408" y="-84"/>
      </p:cViewPr>
      <p:guideLst>
        <p:guide orient="horz" pos="2160"/>
        <p:guide pos="2880"/>
      </p:guideLst>
    </p:cSldViewPr>
  </p:slideViewPr>
  <p:notesTextViewPr>
    <p:cViewPr>
      <p:scale>
        <a:sx n="1" d="1"/>
        <a:sy n="1" d="1"/>
      </p:scale>
      <p:origin x="0" y="0"/>
    </p:cViewPr>
  </p:notesTextViewPr>
  <p:sorterViewPr>
    <p:cViewPr>
      <p:scale>
        <a:sx n="100" d="100"/>
        <a:sy n="100" d="100"/>
      </p:scale>
      <p:origin x="0" y="168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520FE-E6B1-45E7-A0E9-CE0F11C773F6}" type="datetimeFigureOut">
              <a:rPr lang="en-GB" smtClean="0"/>
              <a:t>03/03/2014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8FD1B-600B-41CD-9E25-4C7D7822FAD5}" type="slidenum">
              <a:rPr lang="en-GB" smtClean="0"/>
              <a:t>‹#›</a:t>
            </a:fld>
            <a:endParaRPr lang="en-GB"/>
          </a:p>
        </p:txBody>
      </p:sp>
    </p:spTree>
    <p:extLst>
      <p:ext uri="{BB962C8B-B14F-4D97-AF65-F5344CB8AC3E}">
        <p14:creationId xmlns:p14="http://schemas.microsoft.com/office/powerpoint/2010/main" val="4209455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C8FD1B-600B-41CD-9E25-4C7D7822FAD5}" type="slidenum">
              <a:rPr lang="en-GB" smtClean="0"/>
              <a:t>23</a:t>
            </a:fld>
            <a:endParaRPr lang="en-GB"/>
          </a:p>
        </p:txBody>
      </p:sp>
    </p:spTree>
    <p:extLst>
      <p:ext uri="{BB962C8B-B14F-4D97-AF65-F5344CB8AC3E}">
        <p14:creationId xmlns:p14="http://schemas.microsoft.com/office/powerpoint/2010/main" val="97387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C8FD1B-600B-41CD-9E25-4C7D7822FAD5}" type="slidenum">
              <a:rPr lang="en-GB" smtClean="0"/>
              <a:t>41</a:t>
            </a:fld>
            <a:endParaRPr lang="en-GB"/>
          </a:p>
        </p:txBody>
      </p:sp>
    </p:spTree>
    <p:extLst>
      <p:ext uri="{BB962C8B-B14F-4D97-AF65-F5344CB8AC3E}">
        <p14:creationId xmlns:p14="http://schemas.microsoft.com/office/powerpoint/2010/main" val="247229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52736"/>
            <a:ext cx="7772400" cy="1470025"/>
          </a:xfrm>
        </p:spPr>
        <p:txBody>
          <a:bodyPr/>
          <a:lstStyle>
            <a:lvl1pPr>
              <a:defRPr>
                <a:solidFill>
                  <a:srgbClr val="0070C0"/>
                </a:solidFill>
                <a:latin typeface="Poor Richard" panose="02080502050505020702" pitchFamily="18"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187624" y="2636912"/>
            <a:ext cx="6512768" cy="1752600"/>
          </a:xfrm>
        </p:spPr>
        <p:txBody>
          <a:bodyPr/>
          <a:lstStyle>
            <a:lvl1pPr marL="0" indent="0" algn="ctr">
              <a:buFont typeface="Wingdings" panose="05000000000000000000" pitchFamily="2" charset="2"/>
              <a:buNone/>
              <a:defRPr>
                <a:solidFill>
                  <a:srgbClr val="002060"/>
                </a:solidFill>
                <a:latin typeface="Poor Richard" panose="02080502050505020702"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endParaRPr lang="en-GB" dirty="0"/>
          </a:p>
        </p:txBody>
      </p:sp>
      <p:sp>
        <p:nvSpPr>
          <p:cNvPr id="4" name="Date Placeholder 3"/>
          <p:cNvSpPr>
            <a:spLocks noGrp="1"/>
          </p:cNvSpPr>
          <p:nvPr>
            <p:ph type="dt" sz="half" idx="10"/>
          </p:nvPr>
        </p:nvSpPr>
        <p:spPr/>
        <p:txBody>
          <a:bodyPr/>
          <a:lstStyle/>
          <a:p>
            <a:fld id="{84E569F1-FEB1-492B-A77C-43F5AE73D488}" type="datetimeFigureOut">
              <a:rPr lang="en-GB" smtClean="0"/>
              <a:t>03/03/2014</a:t>
            </a:fld>
            <a:endParaRPr lang="en-GB"/>
          </a:p>
        </p:txBody>
      </p:sp>
      <p:sp>
        <p:nvSpPr>
          <p:cNvPr id="5" name="Footer Placeholder 4"/>
          <p:cNvSpPr>
            <a:spLocks noGrp="1"/>
          </p:cNvSpPr>
          <p:nvPr>
            <p:ph type="ftr" sz="quarter" idx="11"/>
          </p:nvPr>
        </p:nvSpPr>
        <p:spPr/>
        <p:txBody>
          <a:bodyPr/>
          <a:lstStyle>
            <a:lvl1pPr>
              <a:defRPr>
                <a:latin typeface="Poor Richard" panose="02080502050505020702" pitchFamily="18" charset="0"/>
              </a:defRPr>
            </a:lvl1pPr>
          </a:lstStyle>
          <a:p>
            <a:r>
              <a:rPr lang="en-GB" dirty="0" smtClean="0"/>
              <a:t>IMS – low tech developments Feb 2014: .</a:t>
            </a:r>
            <a:endParaRPr lang="en-GB" dirty="0"/>
          </a:p>
        </p:txBody>
      </p:sp>
      <p:sp>
        <p:nvSpPr>
          <p:cNvPr id="6" name="Slide Number Placeholder 5"/>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6317501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E569F1-FEB1-492B-A77C-43F5AE73D488}"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81393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E569F1-FEB1-492B-A77C-43F5AE73D488}"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10539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1D71C6-ABF7-420F-856D-BD392D49E5C1}"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216115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1D71C6-ABF7-420F-856D-BD392D49E5C1}"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1615703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D71C6-ABF7-420F-856D-BD392D49E5C1}"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2841277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1D71C6-ABF7-420F-856D-BD392D49E5C1}"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273240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1D71C6-ABF7-420F-856D-BD392D49E5C1}" type="datetimeFigureOut">
              <a:rPr lang="en-GB" smtClean="0"/>
              <a:t>03/03/2014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416149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1D71C6-ABF7-420F-856D-BD392D49E5C1}" type="datetimeFigureOut">
              <a:rPr lang="en-GB" smtClean="0"/>
              <a:t>03/03/2014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3021605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D71C6-ABF7-420F-856D-BD392D49E5C1}" type="datetimeFigureOut">
              <a:rPr lang="en-GB" smtClean="0"/>
              <a:t>03/03/2014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2570291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D71C6-ABF7-420F-856D-BD392D49E5C1}"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123150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E569F1-FEB1-492B-A77C-43F5AE73D488}"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3749180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1D71C6-ABF7-420F-856D-BD392D49E5C1}"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342473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1D71C6-ABF7-420F-856D-BD392D49E5C1}"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1159582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1D71C6-ABF7-420F-856D-BD392D49E5C1}"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484A5C-1527-4141-A48E-A82BE40FB12B}" type="slidenum">
              <a:rPr lang="en-GB" smtClean="0"/>
              <a:t>‹#›</a:t>
            </a:fld>
            <a:endParaRPr lang="en-GB"/>
          </a:p>
        </p:txBody>
      </p:sp>
    </p:spTree>
    <p:extLst>
      <p:ext uri="{BB962C8B-B14F-4D97-AF65-F5344CB8AC3E}">
        <p14:creationId xmlns:p14="http://schemas.microsoft.com/office/powerpoint/2010/main" val="247634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569F1-FEB1-492B-A77C-43F5AE73D488}" type="datetimeFigureOut">
              <a:rPr lang="en-GB" smtClean="0"/>
              <a:t>03/03/2014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152123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E569F1-FEB1-492B-A77C-43F5AE73D488}"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397959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E569F1-FEB1-492B-A77C-43F5AE73D488}" type="datetimeFigureOut">
              <a:rPr lang="en-GB" smtClean="0"/>
              <a:t>03/03/2014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343131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E569F1-FEB1-492B-A77C-43F5AE73D488}" type="datetimeFigureOut">
              <a:rPr lang="en-GB" smtClean="0"/>
              <a:t>03/03/2014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191879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569F1-FEB1-492B-A77C-43F5AE73D488}" type="datetimeFigureOut">
              <a:rPr lang="en-GB" smtClean="0"/>
              <a:t>03/03/2014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25114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569F1-FEB1-492B-A77C-43F5AE73D488}"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52152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569F1-FEB1-492B-A77C-43F5AE73D488}" type="datetimeFigureOut">
              <a:rPr lang="en-GB" smtClean="0"/>
              <a:t>03/03/2014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0553F7-3E86-446D-8F63-CB0790B6C167}" type="slidenum">
              <a:rPr lang="en-GB" smtClean="0"/>
              <a:t>‹#›</a:t>
            </a:fld>
            <a:endParaRPr lang="en-GB"/>
          </a:p>
        </p:txBody>
      </p:sp>
    </p:spTree>
    <p:extLst>
      <p:ext uri="{BB962C8B-B14F-4D97-AF65-F5344CB8AC3E}">
        <p14:creationId xmlns:p14="http://schemas.microsoft.com/office/powerpoint/2010/main" val="157136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B9C0C2"/>
            </a:gs>
            <a:gs pos="40000">
              <a:schemeClr val="accent3">
                <a:lumMod val="40000"/>
                <a:lumOff val="60000"/>
              </a:schemeClr>
            </a:gs>
            <a:gs pos="100000">
              <a:schemeClr val="bg1">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569F1-FEB1-492B-A77C-43F5AE73D488}" type="datetimeFigureOut">
              <a:rPr lang="en-GB" smtClean="0"/>
              <a:t>03/03/2014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553F7-3E86-446D-8F63-CB0790B6C167}" type="slidenum">
              <a:rPr lang="en-GB" smtClean="0"/>
              <a:t>‹#›</a:t>
            </a:fld>
            <a:endParaRPr lang="en-GB"/>
          </a:p>
        </p:txBody>
      </p:sp>
    </p:spTree>
    <p:extLst>
      <p:ext uri="{BB962C8B-B14F-4D97-AF65-F5344CB8AC3E}">
        <p14:creationId xmlns:p14="http://schemas.microsoft.com/office/powerpoint/2010/main" val="429110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914400" rtl="0" eaLnBrk="1" latinLnBrk="0" hangingPunct="1">
        <a:spcBef>
          <a:spcPct val="0"/>
        </a:spcBef>
        <a:buNone/>
        <a:defRPr sz="4400" kern="1200">
          <a:solidFill>
            <a:srgbClr val="0070C0"/>
          </a:solidFill>
          <a:latin typeface="Poor Richard" panose="02080502050505020702" pitchFamily="18"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Ø"/>
        <a:defRPr sz="3200" kern="1200">
          <a:solidFill>
            <a:srgbClr val="003399"/>
          </a:solidFill>
          <a:latin typeface="Poor Richard" panose="02080502050505020702" pitchFamily="18" charset="0"/>
          <a:ea typeface="+mn-ea"/>
          <a:cs typeface="+mn-cs"/>
        </a:defRPr>
      </a:lvl1pPr>
      <a:lvl2pPr marL="742950" indent="-285750" algn="l" defTabSz="914400" rtl="0" eaLnBrk="1" latinLnBrk="0" hangingPunct="1">
        <a:spcBef>
          <a:spcPct val="20000"/>
        </a:spcBef>
        <a:buFont typeface="Wingdings" panose="05000000000000000000" pitchFamily="2" charset="2"/>
        <a:buChar char="Ø"/>
        <a:defRPr sz="2800" kern="1200">
          <a:solidFill>
            <a:srgbClr val="003399"/>
          </a:solidFill>
          <a:latin typeface="Poor Richard" panose="02080502050505020702" pitchFamily="18" charset="0"/>
          <a:ea typeface="+mn-ea"/>
          <a:cs typeface="+mn-cs"/>
        </a:defRPr>
      </a:lvl2pPr>
      <a:lvl3pPr marL="1143000" indent="-228600" algn="l" defTabSz="914400" rtl="0" eaLnBrk="1" latinLnBrk="0" hangingPunct="1">
        <a:spcBef>
          <a:spcPct val="20000"/>
        </a:spcBef>
        <a:buFont typeface="Wingdings" panose="05000000000000000000" pitchFamily="2" charset="2"/>
        <a:buChar char="Ø"/>
        <a:defRPr sz="2400" kern="1200">
          <a:solidFill>
            <a:srgbClr val="003399"/>
          </a:solidFill>
          <a:latin typeface="Poor Richard" panose="02080502050505020702" pitchFamily="18"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2000" kern="1200">
          <a:solidFill>
            <a:srgbClr val="003399"/>
          </a:solidFill>
          <a:latin typeface="Poor Richard" panose="02080502050505020702" pitchFamily="18" charset="0"/>
          <a:ea typeface="+mn-ea"/>
          <a:cs typeface="+mn-cs"/>
        </a:defRPr>
      </a:lvl4pPr>
      <a:lvl5pPr marL="2057400" indent="-228600" algn="l" defTabSz="914400" rtl="0" eaLnBrk="1" latinLnBrk="0" hangingPunct="1">
        <a:spcBef>
          <a:spcPct val="20000"/>
        </a:spcBef>
        <a:buFont typeface="Wingdings" panose="05000000000000000000" pitchFamily="2" charset="2"/>
        <a:buChar char="Ø"/>
        <a:defRPr sz="2000" kern="1200">
          <a:solidFill>
            <a:srgbClr val="003399"/>
          </a:solidFill>
          <a:latin typeface="Poor Richard" panose="02080502050505020702"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D71C6-ABF7-420F-856D-BD392D49E5C1}" type="datetimeFigureOut">
              <a:rPr lang="en-GB" smtClean="0"/>
              <a:t>03/03/2014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484A5C-1527-4141-A48E-A82BE40FB12B}" type="slidenum">
              <a:rPr lang="en-GB" smtClean="0"/>
              <a:t>‹#›</a:t>
            </a:fld>
            <a:endParaRPr lang="en-GB"/>
          </a:p>
        </p:txBody>
      </p:sp>
    </p:spTree>
    <p:extLst>
      <p:ext uri="{BB962C8B-B14F-4D97-AF65-F5344CB8AC3E}">
        <p14:creationId xmlns:p14="http://schemas.microsoft.com/office/powerpoint/2010/main" val="1010160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mailto:sally.conner@scope.org.uk" TargetMode="External"/><Relationship Id="rId2" Type="http://schemas.openxmlformats.org/officeDocument/2006/relationships/hyperlink" Target="http://www.scope.org.uk/help-and-information/publications/aac-module-1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276872"/>
            <a:ext cx="7772400" cy="1470025"/>
          </a:xfrm>
        </p:spPr>
        <p:txBody>
          <a:bodyPr/>
          <a:lstStyle/>
          <a:p>
            <a:r>
              <a:rPr lang="en-GB" dirty="0" smtClean="0"/>
              <a:t>Recent Developments in Low Tech Resources at </a:t>
            </a:r>
            <a:r>
              <a:rPr lang="en-GB" dirty="0" err="1" smtClean="0"/>
              <a:t>Ingfield</a:t>
            </a:r>
            <a:r>
              <a:rPr lang="en-GB" dirty="0" smtClean="0"/>
              <a:t> Manor School</a:t>
            </a:r>
            <a:endParaRPr lang="en-GB" dirty="0"/>
          </a:p>
        </p:txBody>
      </p:sp>
    </p:spTree>
    <p:extLst>
      <p:ext uri="{BB962C8B-B14F-4D97-AF65-F5344CB8AC3E}">
        <p14:creationId xmlns:p14="http://schemas.microsoft.com/office/powerpoint/2010/main" val="3809528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Colour-Zoned Books</a:t>
            </a:r>
            <a:endParaRPr lang="en-GB" dirty="0"/>
          </a:p>
        </p:txBody>
      </p:sp>
      <p:sp>
        <p:nvSpPr>
          <p:cNvPr id="4" name="TextBox 3"/>
          <p:cNvSpPr txBox="1"/>
          <p:nvPr/>
        </p:nvSpPr>
        <p:spPr>
          <a:xfrm>
            <a:off x="195802" y="1988840"/>
            <a:ext cx="8568952" cy="3416320"/>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For those who can manage this strategy, the Contents Page is now divided into coloured zones</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and the book is also divided into zones, separated by coloured tabbed card</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501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19063"/>
            <a:ext cx="9096375"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355977" y="404664"/>
            <a:ext cx="4536503" cy="1200329"/>
            <a:chOff x="4355977" y="404664"/>
            <a:chExt cx="4536503" cy="1200329"/>
          </a:xfrm>
        </p:grpSpPr>
        <p:sp>
          <p:nvSpPr>
            <p:cNvPr id="6" name="TextBox 5"/>
            <p:cNvSpPr txBox="1"/>
            <p:nvPr/>
          </p:nvSpPr>
          <p:spPr>
            <a:xfrm>
              <a:off x="4355977" y="404664"/>
              <a:ext cx="3744416" cy="1200329"/>
            </a:xfrm>
            <a:prstGeom prst="rect">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txBody>
            <a:bodyPr wrap="square" rtlCol="0">
              <a:spAutoFit/>
            </a:bodyPr>
            <a:lstStyle/>
            <a:p>
              <a:r>
                <a:rPr lang="en-GB" sz="2400" b="1" dirty="0" smtClean="0">
                  <a:latin typeface="Poor Richard" panose="02080502050505020702" pitchFamily="18" charset="0"/>
                </a:rPr>
                <a:t>Pupils identify the coloured zone they need, and turn the relevant divider </a:t>
              </a:r>
              <a:endParaRPr lang="en-GB" sz="2400" b="1" dirty="0">
                <a:latin typeface="Poor Richard" panose="02080502050505020702" pitchFamily="18" charset="0"/>
              </a:endParaRPr>
            </a:p>
          </p:txBody>
        </p:sp>
        <p:cxnSp>
          <p:nvCxnSpPr>
            <p:cNvPr id="7" name="Straight Arrow Connector 6"/>
            <p:cNvCxnSpPr/>
            <p:nvPr/>
          </p:nvCxnSpPr>
          <p:spPr>
            <a:xfrm>
              <a:off x="8100393" y="1004828"/>
              <a:ext cx="792087" cy="0"/>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651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Colour-Zoned Books</a:t>
            </a:r>
            <a:endParaRPr lang="en-GB" dirty="0"/>
          </a:p>
        </p:txBody>
      </p:sp>
      <p:sp>
        <p:nvSpPr>
          <p:cNvPr id="4" name="TextBox 3"/>
          <p:cNvSpPr txBox="1"/>
          <p:nvPr/>
        </p:nvSpPr>
        <p:spPr>
          <a:xfrm>
            <a:off x="179512" y="1340768"/>
            <a:ext cx="8568952" cy="2308324"/>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For example, if they need the Weather Page</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They would first select the yellow divider tab, and then turn to that  zone</a:t>
            </a:r>
          </a:p>
          <a:p>
            <a:endParaRPr lang="en-GB" sz="3600" dirty="0">
              <a:latin typeface="Poor Richard" panose="02080502050505020702"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499" y="3036609"/>
            <a:ext cx="5250977" cy="3821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590511"/>
            <a:ext cx="1854200" cy="1422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732" y="4969954"/>
            <a:ext cx="1854200" cy="1422400"/>
          </a:xfrm>
          <a:prstGeom prst="rect">
            <a:avLst/>
          </a:prstGeom>
        </p:spPr>
      </p:pic>
    </p:spTree>
    <p:extLst>
      <p:ext uri="{BB962C8B-B14F-4D97-AF65-F5344CB8AC3E}">
        <p14:creationId xmlns:p14="http://schemas.microsoft.com/office/powerpoint/2010/main" val="18133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730" y="262798"/>
            <a:ext cx="8982075" cy="6591300"/>
            <a:chOff x="-22678" y="116632"/>
            <a:chExt cx="8982075" cy="65913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8" y="116632"/>
              <a:ext cx="8982075"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3429000"/>
              <a:ext cx="1224137"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 5"/>
          <p:cNvGrpSpPr/>
          <p:nvPr/>
        </p:nvGrpSpPr>
        <p:grpSpPr>
          <a:xfrm>
            <a:off x="3563890" y="1220852"/>
            <a:ext cx="4536503" cy="830997"/>
            <a:chOff x="4355977" y="1004828"/>
            <a:chExt cx="4536503" cy="830997"/>
          </a:xfrm>
        </p:grpSpPr>
        <p:sp>
          <p:nvSpPr>
            <p:cNvPr id="7" name="TextBox 6"/>
            <p:cNvSpPr txBox="1"/>
            <p:nvPr/>
          </p:nvSpPr>
          <p:spPr>
            <a:xfrm>
              <a:off x="4355977" y="1004828"/>
              <a:ext cx="3744416" cy="830997"/>
            </a:xfrm>
            <a:prstGeom prst="rect">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txBody>
            <a:bodyPr wrap="square" rtlCol="0">
              <a:spAutoFit/>
            </a:bodyPr>
            <a:lstStyle/>
            <a:p>
              <a:r>
                <a:rPr lang="en-GB" sz="2400" b="1" dirty="0" smtClean="0">
                  <a:latin typeface="Poor Richard" panose="02080502050505020702" pitchFamily="18" charset="0"/>
                </a:rPr>
                <a:t>Tabs  are now much more robust and easier to see. </a:t>
              </a:r>
              <a:endParaRPr lang="en-GB" sz="2400" b="1" dirty="0">
                <a:latin typeface="Poor Richard" panose="02080502050505020702" pitchFamily="18" charset="0"/>
              </a:endParaRPr>
            </a:p>
          </p:txBody>
        </p:sp>
        <p:cxnSp>
          <p:nvCxnSpPr>
            <p:cNvPr id="8" name="Straight Arrow Connector 7"/>
            <p:cNvCxnSpPr/>
            <p:nvPr/>
          </p:nvCxnSpPr>
          <p:spPr>
            <a:xfrm>
              <a:off x="8100393" y="1004828"/>
              <a:ext cx="792087" cy="0"/>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232" y="3841750"/>
            <a:ext cx="1854200" cy="1422400"/>
          </a:xfrm>
          <a:prstGeom prst="rect">
            <a:avLst/>
          </a:prstGeom>
        </p:spPr>
      </p:pic>
    </p:spTree>
    <p:extLst>
      <p:ext uri="{BB962C8B-B14F-4D97-AF65-F5344CB8AC3E}">
        <p14:creationId xmlns:p14="http://schemas.microsoft.com/office/powerpoint/2010/main" val="31402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Colour-Zoned Books</a:t>
            </a:r>
            <a:endParaRPr lang="en-GB" dirty="0"/>
          </a:p>
        </p:txBody>
      </p:sp>
      <p:sp>
        <p:nvSpPr>
          <p:cNvPr id="4" name="TextBox 3"/>
          <p:cNvSpPr txBox="1"/>
          <p:nvPr/>
        </p:nvSpPr>
        <p:spPr>
          <a:xfrm>
            <a:off x="15652" y="1124744"/>
            <a:ext cx="8568952" cy="5632311"/>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This strategy has proved more success </a:t>
            </a:r>
            <a:r>
              <a:rPr lang="en-GB" sz="3600" dirty="0" err="1" smtClean="0">
                <a:solidFill>
                  <a:srgbClr val="002060"/>
                </a:solidFill>
                <a:latin typeface="Poor Richard" panose="02080502050505020702" pitchFamily="18" charset="0"/>
              </a:rPr>
              <a:t>ful</a:t>
            </a:r>
            <a:r>
              <a:rPr lang="en-GB" sz="3600" dirty="0" smtClean="0">
                <a:solidFill>
                  <a:srgbClr val="002060"/>
                </a:solidFill>
                <a:latin typeface="Poor Richard" panose="02080502050505020702" pitchFamily="18" charset="0"/>
              </a:rPr>
              <a:t> than originally anticipated</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To begin with, it was used with a handful of pupils who could turn pages, and who understood the zoning</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However, it is now being used in </a:t>
            </a:r>
            <a:r>
              <a:rPr lang="en-GB" sz="3600" dirty="0" smtClean="0">
                <a:solidFill>
                  <a:srgbClr val="002060"/>
                </a:solidFill>
                <a:latin typeface="Poor Richard" panose="02080502050505020702" pitchFamily="18" charset="0"/>
              </a:rPr>
              <a:t>many of the Early </a:t>
            </a:r>
            <a:r>
              <a:rPr lang="en-GB" sz="3600" dirty="0" smtClean="0">
                <a:solidFill>
                  <a:srgbClr val="002060"/>
                </a:solidFill>
                <a:latin typeface="Poor Richard" panose="02080502050505020702" pitchFamily="18" charset="0"/>
              </a:rPr>
              <a:t>Years books, to reduce the number of options to visually scan when learning to categorise</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258615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Colour-Zoned Books</a:t>
            </a:r>
            <a:endParaRPr lang="en-GB" dirty="0"/>
          </a:p>
        </p:txBody>
      </p:sp>
      <p:sp>
        <p:nvSpPr>
          <p:cNvPr id="4" name="TextBox 3"/>
          <p:cNvSpPr txBox="1"/>
          <p:nvPr/>
        </p:nvSpPr>
        <p:spPr>
          <a:xfrm>
            <a:off x="0" y="1225689"/>
            <a:ext cx="8876828" cy="6063198"/>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We don’t display more than 8 tabs at once – this means a new version is needed for more complex </a:t>
            </a:r>
            <a:r>
              <a:rPr lang="en-GB" sz="3200" dirty="0" smtClean="0">
                <a:solidFill>
                  <a:srgbClr val="002060"/>
                </a:solidFill>
                <a:latin typeface="Poor Richard" panose="02080502050505020702" pitchFamily="18" charset="0"/>
              </a:rPr>
              <a:t>books, because the maths  doesn’t work!</a:t>
            </a:r>
            <a:endParaRPr lang="en-GB" sz="3200" dirty="0" smtClean="0">
              <a:solidFill>
                <a:srgbClr val="002060"/>
              </a:solidFill>
              <a:latin typeface="Poor Richard" panose="02080502050505020702" pitchFamily="18" charset="0"/>
            </a:endParaRP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 This will have  6 or more coloured zones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books are time consuming to make</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We have a </a:t>
            </a:r>
            <a:r>
              <a:rPr lang="en-GB" sz="3200" dirty="0" err="1" smtClean="0">
                <a:solidFill>
                  <a:srgbClr val="002060"/>
                </a:solidFill>
                <a:latin typeface="Poor Richard" panose="02080502050505020702" pitchFamily="18" charset="0"/>
              </a:rPr>
              <a:t>CSVworking</a:t>
            </a:r>
            <a:r>
              <a:rPr lang="en-GB" sz="3200" dirty="0" smtClean="0">
                <a:solidFill>
                  <a:srgbClr val="002060"/>
                </a:solidFill>
                <a:latin typeface="Poor Richard" panose="02080502050505020702" pitchFamily="18" charset="0"/>
              </a:rPr>
              <a:t> </a:t>
            </a:r>
            <a:r>
              <a:rPr lang="en-GB" sz="3200" dirty="0" smtClean="0">
                <a:solidFill>
                  <a:srgbClr val="002060"/>
                </a:solidFill>
                <a:latin typeface="Poor Richard" panose="02080502050505020702" pitchFamily="18" charset="0"/>
              </a:rPr>
              <a:t>on this.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She is currently experimenting with different materials to reduce wastage and optimise robustness in making dividers for A5 books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We have been laminating card, but are hoping to use polypropylene</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18046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568952" cy="6408712"/>
          </a:xfrm>
          <a:prstGeom prst="rect">
            <a:avLst/>
          </a:prstGeom>
          <a:gradFill flip="none" rotWithShape="1">
            <a:gsLst>
              <a:gs pos="0">
                <a:schemeClr val="accent6">
                  <a:lumMod val="90000"/>
                  <a:tint val="66000"/>
                  <a:satMod val="160000"/>
                </a:schemeClr>
              </a:gs>
              <a:gs pos="50000">
                <a:schemeClr val="accent6">
                  <a:lumMod val="90000"/>
                  <a:tint val="44500"/>
                  <a:satMod val="160000"/>
                </a:schemeClr>
              </a:gs>
              <a:gs pos="100000">
                <a:schemeClr val="accent6">
                  <a:lumMod val="90000"/>
                  <a:tint val="23500"/>
                  <a:satMod val="160000"/>
                </a:schemeClr>
              </a:gs>
            </a:gsLst>
            <a:path path="circle">
              <a:fillToRect l="50000" t="50000" r="50000" b="5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2564904"/>
            <a:ext cx="8229600" cy="1143000"/>
          </a:xfrm>
        </p:spPr>
        <p:txBody>
          <a:bodyPr>
            <a:normAutofit/>
          </a:bodyPr>
          <a:lstStyle/>
          <a:p>
            <a:r>
              <a:rPr lang="en-GB" sz="6000" dirty="0" smtClean="0"/>
              <a:t>2. Block-Scanning Books</a:t>
            </a:r>
            <a:endParaRPr lang="en-GB" sz="6000" dirty="0"/>
          </a:p>
        </p:txBody>
      </p:sp>
    </p:spTree>
    <p:extLst>
      <p:ext uri="{BB962C8B-B14F-4D97-AF65-F5344CB8AC3E}">
        <p14:creationId xmlns:p14="http://schemas.microsoft.com/office/powerpoint/2010/main" val="30683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340792" y="1779687"/>
            <a:ext cx="8568952" cy="5078313"/>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These books were originally developed as a way of managing paper-based and high tech strategy in parallel</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book pages and onscreen grids are virtually the same</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and block scanning is generally used for both</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but in the paper-based version, the ‘cursor’ is a cardboard scanning window.</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296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179512" y="1412776"/>
            <a:ext cx="8568952" cy="4524315"/>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However, the first version was intended for encoded access</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intention was that the first pupil would fist-point the block number first, followed by colour</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A second child was encouraged use eye-pointing for the same method of encoding</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286439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5940152" cy="416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4941168"/>
            <a:ext cx="6264696" cy="132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28184" y="260648"/>
            <a:ext cx="2808312" cy="3108543"/>
          </a:xfrm>
          <a:prstGeom prst="rect">
            <a:avLst/>
          </a:prstGeom>
          <a:noFill/>
        </p:spPr>
        <p:txBody>
          <a:bodyPr wrap="square" rtlCol="0">
            <a:spAutoFit/>
          </a:bodyPr>
          <a:lstStyle/>
          <a:p>
            <a:r>
              <a:rPr lang="en-GB" sz="2800" dirty="0" smtClean="0">
                <a:latin typeface="Poor Richard" panose="02080502050505020702" pitchFamily="18" charset="0"/>
              </a:rPr>
              <a:t>The book is displayed upright.</a:t>
            </a:r>
          </a:p>
          <a:p>
            <a:r>
              <a:rPr lang="en-GB" sz="2800" dirty="0" smtClean="0">
                <a:latin typeface="Poor Richard" panose="02080502050505020702" pitchFamily="18" charset="0"/>
              </a:rPr>
              <a:t>For fist-pointing, the number/  colour strip was presented flat at the foot of the book.</a:t>
            </a:r>
            <a:endParaRPr lang="en-GB" sz="2800" dirty="0">
              <a:latin typeface="Poor Richard" panose="02080502050505020702" pitchFamily="18" charset="0"/>
            </a:endParaRPr>
          </a:p>
        </p:txBody>
      </p:sp>
      <p:sp>
        <p:nvSpPr>
          <p:cNvPr id="7" name="TextBox 6"/>
          <p:cNvSpPr txBox="1"/>
          <p:nvPr/>
        </p:nvSpPr>
        <p:spPr>
          <a:xfrm>
            <a:off x="6212532" y="3351235"/>
            <a:ext cx="2808312" cy="3539430"/>
          </a:xfrm>
          <a:prstGeom prst="rect">
            <a:avLst/>
          </a:prstGeom>
          <a:noFill/>
        </p:spPr>
        <p:txBody>
          <a:bodyPr wrap="square" rtlCol="0">
            <a:spAutoFit/>
          </a:bodyPr>
          <a:lstStyle/>
          <a:p>
            <a:r>
              <a:rPr lang="en-GB" sz="2800" dirty="0" smtClean="0">
                <a:latin typeface="Poor Richard" panose="02080502050505020702" pitchFamily="18" charset="0"/>
              </a:rPr>
              <a:t>For eye-pointing number/colour cells were displayed around the top, side and lower edges of the book and/or on an </a:t>
            </a:r>
            <a:r>
              <a:rPr lang="en-GB" sz="2800" dirty="0" err="1" smtClean="0">
                <a:latin typeface="Poor Richard" panose="02080502050505020702" pitchFamily="18" charset="0"/>
              </a:rPr>
              <a:t>etran</a:t>
            </a:r>
            <a:r>
              <a:rPr lang="en-GB" sz="2800" dirty="0" smtClean="0">
                <a:latin typeface="Poor Richard" panose="02080502050505020702" pitchFamily="18" charset="0"/>
              </a:rPr>
              <a:t> frame</a:t>
            </a:r>
            <a:endParaRPr lang="en-GB" sz="2800" dirty="0">
              <a:latin typeface="Poor Richard" panose="02080502050505020702" pitchFamily="18" charset="0"/>
            </a:endParaRPr>
          </a:p>
        </p:txBody>
      </p:sp>
    </p:spTree>
    <p:extLst>
      <p:ext uri="{BB962C8B-B14F-4D97-AF65-F5344CB8AC3E}">
        <p14:creationId xmlns:p14="http://schemas.microsoft.com/office/powerpoint/2010/main" val="253263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ppt_x"/>
                                          </p:val>
                                        </p:tav>
                                        <p:tav tm="100000">
                                          <p:val>
                                            <p:strVal val="#ppt_x"/>
                                          </p:val>
                                        </p:tav>
                                      </p:tavLst>
                                    </p:anim>
                                    <p:anim calcmode="lin" valueType="num">
                                      <p:cBhvr additive="base">
                                        <p:cTn id="20"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1470025"/>
          </a:xfrm>
        </p:spPr>
        <p:txBody>
          <a:bodyPr/>
          <a:lstStyle/>
          <a:p>
            <a:r>
              <a:rPr lang="en-GB" dirty="0" smtClean="0"/>
              <a:t>Background</a:t>
            </a:r>
            <a:endParaRPr lang="en-GB" dirty="0"/>
          </a:p>
        </p:txBody>
      </p:sp>
      <p:sp>
        <p:nvSpPr>
          <p:cNvPr id="4" name="TextBox 3"/>
          <p:cNvSpPr txBox="1"/>
          <p:nvPr/>
        </p:nvSpPr>
        <p:spPr>
          <a:xfrm>
            <a:off x="897980" y="1628800"/>
            <a:ext cx="7704856" cy="5078313"/>
          </a:xfrm>
          <a:prstGeom prst="rect">
            <a:avLst/>
          </a:prstGeom>
          <a:noFill/>
        </p:spPr>
        <p:txBody>
          <a:bodyPr wrap="square" rtlCol="0">
            <a:spAutoFit/>
          </a:bodyPr>
          <a:lstStyle/>
          <a:p>
            <a:pPr marL="457200" indent="-457200">
              <a:buFont typeface="Wingdings" panose="05000000000000000000" pitchFamily="2" charset="2"/>
              <a:buChar char="Ø"/>
            </a:pPr>
            <a:r>
              <a:rPr lang="en-GB" sz="3600" dirty="0" err="1" smtClean="0">
                <a:solidFill>
                  <a:srgbClr val="002060"/>
                </a:solidFill>
                <a:latin typeface="Poor Richard" panose="02080502050505020702" pitchFamily="18" charset="0"/>
              </a:rPr>
              <a:t>Ingfield</a:t>
            </a:r>
            <a:r>
              <a:rPr lang="en-GB" sz="3600" dirty="0" smtClean="0">
                <a:solidFill>
                  <a:srgbClr val="002060"/>
                </a:solidFill>
                <a:latin typeface="Poor Richard" panose="02080502050505020702" pitchFamily="18" charset="0"/>
              </a:rPr>
              <a:t> Manor is a non-maintained Scope school for pupils 3-19, most of whom have Cerebral </a:t>
            </a:r>
            <a:r>
              <a:rPr lang="en-GB" sz="3600" dirty="0" smtClean="0">
                <a:solidFill>
                  <a:srgbClr val="002060"/>
                </a:solidFill>
                <a:latin typeface="Poor Richard" panose="02080502050505020702" pitchFamily="18" charset="0"/>
              </a:rPr>
              <a:t>Palsy</a:t>
            </a:r>
          </a:p>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Throughout </a:t>
            </a:r>
            <a:r>
              <a:rPr lang="en-GB" sz="3600" dirty="0">
                <a:solidFill>
                  <a:srgbClr val="002060"/>
                </a:solidFill>
                <a:latin typeface="Poor Richard" panose="02080502050505020702" pitchFamily="18" charset="0"/>
              </a:rPr>
              <a:t>my 22+ years in the school, typically 70-80% of the pupils have needed </a:t>
            </a:r>
            <a:r>
              <a:rPr lang="en-GB" sz="3600" dirty="0" smtClean="0">
                <a:solidFill>
                  <a:srgbClr val="002060"/>
                </a:solidFill>
                <a:latin typeface="Poor Richard" panose="02080502050505020702" pitchFamily="18" charset="0"/>
              </a:rPr>
              <a:t>AAC.</a:t>
            </a:r>
            <a:endParaRPr lang="en-GB" sz="3600" dirty="0">
              <a:solidFill>
                <a:srgbClr val="002060"/>
              </a:solidFill>
              <a:latin typeface="Poor Richard" panose="02080502050505020702" pitchFamily="18" charset="0"/>
            </a:endParaRPr>
          </a:p>
          <a:p>
            <a:endParaRPr lang="en-GB" sz="3600" dirty="0" smtClean="0">
              <a:solidFill>
                <a:srgbClr val="002060"/>
              </a:solidFill>
              <a:latin typeface="Poor Richard" panose="02080502050505020702" pitchFamily="18" charset="0"/>
            </a:endParaRPr>
          </a:p>
          <a:p>
            <a:pPr marL="457200" indent="-457200">
              <a:buFont typeface="Wingdings" panose="05000000000000000000" pitchFamily="2" charset="2"/>
              <a:buChar char="Ø"/>
            </a:pPr>
            <a:endParaRPr lang="en-GB" sz="36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42725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179512" y="1412776"/>
            <a:ext cx="8568952" cy="5078313"/>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lass who was fist-pointing preferred to directly fist-point the blocks to using the numbers</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but she used the coloured strip well to pinpoint which cell she was talking about.</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There were some logistical difficulties, however, with the young man who was eye-pointing</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22034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167308" y="1196752"/>
            <a:ext cx="8869188" cy="5632311"/>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Firstly, in practice, communication partners in class are usually working alongside the pupils – not in front of them. Pupils will be looking at the teacher at the front of the class; but their AAC messages are usually interpreted by the person working alongside them.</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Secondly, often this young man finds it </a:t>
            </a:r>
            <a:r>
              <a:rPr lang="en-GB" sz="3600" dirty="0" smtClean="0">
                <a:solidFill>
                  <a:srgbClr val="002060"/>
                </a:solidFill>
                <a:latin typeface="Poor Richard" panose="02080502050505020702" pitchFamily="18" charset="0"/>
              </a:rPr>
              <a:t>difficult </a:t>
            </a:r>
            <a:r>
              <a:rPr lang="en-GB" sz="3600" dirty="0" smtClean="0">
                <a:solidFill>
                  <a:srgbClr val="002060"/>
                </a:solidFill>
                <a:latin typeface="Poor Richard" panose="02080502050505020702" pitchFamily="18" charset="0"/>
              </a:rPr>
              <a:t>to hold his head in the mid-line. It can be difficult to interpret his eye movements</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28860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167308" y="1412776"/>
            <a:ext cx="8869188" cy="4524315"/>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He does, however, have a very clear yes/no response.</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As an alternative to eye-pointing, we trialled the use of a ‘scanning window</a:t>
            </a:r>
            <a:r>
              <a:rPr lang="en-GB" sz="3600" dirty="0">
                <a:solidFill>
                  <a:srgbClr val="002060"/>
                </a:solidFill>
                <a:latin typeface="Poor Richard" panose="02080502050505020702" pitchFamily="18" charset="0"/>
              </a:rPr>
              <a:t>.</a:t>
            </a:r>
            <a:r>
              <a:rPr lang="en-GB" sz="3600" dirty="0" smtClean="0">
                <a:solidFill>
                  <a:srgbClr val="002060"/>
                </a:solidFill>
                <a:latin typeface="Poor Richard" panose="02080502050505020702" pitchFamily="18" charset="0"/>
              </a:rPr>
              <a:t>’ This would be used to scan each block in turn until he indicated ‘yes’</a:t>
            </a:r>
          </a:p>
          <a:p>
            <a:pPr marL="742950" indent="-742950">
              <a:buFont typeface="Wingdings" panose="05000000000000000000" pitchFamily="2" charset="2"/>
              <a:buChar char="Ø"/>
            </a:pPr>
            <a:endParaRPr lang="en-GB" sz="36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33812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548" y="-9872"/>
            <a:ext cx="6768752" cy="986036"/>
          </a:xfrm>
        </p:spPr>
        <p:txBody>
          <a:bodyPr/>
          <a:lstStyle/>
          <a:p>
            <a:r>
              <a:rPr lang="en-GB" dirty="0" smtClean="0"/>
              <a:t>Block Scanning Books</a:t>
            </a:r>
            <a:endParaRPr lang="en-GB" dirty="0"/>
          </a:p>
        </p:txBody>
      </p:sp>
      <p:sp>
        <p:nvSpPr>
          <p:cNvPr id="3" name="TextBox 2"/>
          <p:cNvSpPr txBox="1"/>
          <p:nvPr/>
        </p:nvSpPr>
        <p:spPr>
          <a:xfrm>
            <a:off x="6228184" y="260648"/>
            <a:ext cx="2808312" cy="3108543"/>
          </a:xfrm>
          <a:prstGeom prst="rect">
            <a:avLst/>
          </a:prstGeom>
          <a:noFill/>
        </p:spPr>
        <p:txBody>
          <a:bodyPr wrap="square" rtlCol="0">
            <a:spAutoFit/>
          </a:bodyPr>
          <a:lstStyle/>
          <a:p>
            <a:r>
              <a:rPr lang="en-GB" sz="2800" dirty="0" smtClean="0">
                <a:latin typeface="Poor Richard" panose="02080502050505020702" pitchFamily="18" charset="0"/>
              </a:rPr>
              <a:t>The scanning window is first moved in sequence by the communication partner, until the pupil indicates ‘yes.’ </a:t>
            </a:r>
            <a:endParaRPr lang="en-GB" sz="2800" dirty="0">
              <a:latin typeface="Poor Richard" panose="02080502050505020702" pitchFamily="18" charset="0"/>
            </a:endParaRPr>
          </a:p>
        </p:txBody>
      </p:sp>
      <p:sp>
        <p:nvSpPr>
          <p:cNvPr id="7" name="TextBox 6"/>
          <p:cNvSpPr txBox="1"/>
          <p:nvPr/>
        </p:nvSpPr>
        <p:spPr>
          <a:xfrm>
            <a:off x="6335688" y="3459485"/>
            <a:ext cx="2808312" cy="3108543"/>
          </a:xfrm>
          <a:prstGeom prst="rect">
            <a:avLst/>
          </a:prstGeom>
          <a:noFill/>
        </p:spPr>
        <p:txBody>
          <a:bodyPr wrap="square" rtlCol="0">
            <a:spAutoFit/>
          </a:bodyPr>
          <a:lstStyle/>
          <a:p>
            <a:r>
              <a:rPr lang="en-GB" sz="2800" dirty="0">
                <a:latin typeface="Poor Richard" panose="02080502050505020702" pitchFamily="18" charset="0"/>
              </a:rPr>
              <a:t>T</a:t>
            </a:r>
            <a:r>
              <a:rPr lang="en-GB" sz="2800" dirty="0" smtClean="0">
                <a:latin typeface="Poor Richard" panose="02080502050505020702" pitchFamily="18" charset="0"/>
              </a:rPr>
              <a:t>hen the communication partner points to each cell in that block until the pupil indicates ‘yes’ again.</a:t>
            </a:r>
            <a:endParaRPr lang="en-GB" sz="2800" dirty="0">
              <a:latin typeface="Poor Richard" panose="02080502050505020702" pitchFamily="18" charset="0"/>
            </a:endParaRPr>
          </a:p>
        </p:txBody>
      </p:sp>
      <p:grpSp>
        <p:nvGrpSpPr>
          <p:cNvPr id="4" name="Group 3"/>
          <p:cNvGrpSpPr/>
          <p:nvPr/>
        </p:nvGrpSpPr>
        <p:grpSpPr>
          <a:xfrm>
            <a:off x="467544" y="1628800"/>
            <a:ext cx="4896545" cy="3600400"/>
            <a:chOff x="1115615" y="1628800"/>
            <a:chExt cx="4391026" cy="2777031"/>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43910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5" y="3167581"/>
              <a:ext cx="4391025"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5"/>
          <p:cNvSpPr/>
          <p:nvPr/>
        </p:nvSpPr>
        <p:spPr>
          <a:xfrm>
            <a:off x="467544" y="1599476"/>
            <a:ext cx="1656184" cy="1647055"/>
          </a:xfrm>
          <a:prstGeom prst="rect">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123728" y="1599475"/>
            <a:ext cx="1656184" cy="1647055"/>
          </a:xfrm>
          <a:prstGeom prst="rect">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800624" y="1614137"/>
            <a:ext cx="1656184" cy="1647055"/>
          </a:xfrm>
          <a:prstGeom prst="rect">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67793" y="3566737"/>
            <a:ext cx="1656184" cy="1647055"/>
          </a:xfrm>
          <a:prstGeom prst="rect">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57" y="5360412"/>
            <a:ext cx="1317855" cy="120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057" y="5431832"/>
            <a:ext cx="1317855" cy="120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 y="3791392"/>
            <a:ext cx="1029477" cy="78973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207" y="3791392"/>
            <a:ext cx="1029477" cy="789736"/>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0384" y="3791392"/>
            <a:ext cx="1029477" cy="789736"/>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85" y="4583555"/>
            <a:ext cx="1029477" cy="789736"/>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36" y="4618888"/>
            <a:ext cx="1029477" cy="789736"/>
          </a:xfrm>
          <a:prstGeom prst="rect">
            <a:avLst/>
          </a:prstGeom>
        </p:spPr>
      </p:pic>
    </p:spTree>
    <p:extLst>
      <p:ext uri="{BB962C8B-B14F-4D97-AF65-F5344CB8AC3E}">
        <p14:creationId xmlns:p14="http://schemas.microsoft.com/office/powerpoint/2010/main" val="132983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124"/>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4"/>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5"/>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animBg="1"/>
      <p:bldP spid="6" grpId="1" animBg="1"/>
      <p:bldP spid="12" grpId="0" animBg="1"/>
      <p:bldP spid="12" grpId="1" animBg="1"/>
      <p:bldP spid="15" grpId="0" animBg="1"/>
      <p:bldP spid="15" grpId="1"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167308" y="1412776"/>
            <a:ext cx="8869188" cy="5078313"/>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He has indicated that he prefers this method to eye pointing</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and staff who work with him confirm that it works well</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He uses an e-</a:t>
            </a:r>
            <a:r>
              <a:rPr lang="en-GB" sz="3600" dirty="0" err="1" smtClean="0">
                <a:solidFill>
                  <a:srgbClr val="002060"/>
                </a:solidFill>
                <a:latin typeface="Poor Richard" panose="02080502050505020702" pitchFamily="18" charset="0"/>
              </a:rPr>
              <a:t>tran</a:t>
            </a:r>
            <a:r>
              <a:rPr lang="en-GB" sz="3600" dirty="0" smtClean="0">
                <a:solidFill>
                  <a:srgbClr val="002060"/>
                </a:solidFill>
                <a:latin typeface="Poor Richard" panose="02080502050505020702" pitchFamily="18" charset="0"/>
              </a:rPr>
              <a:t> frame for a number of activities</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including as a mealtime ‘quick messages’ tool</a:t>
            </a:r>
          </a:p>
          <a:p>
            <a:pPr marL="742950" indent="-742950">
              <a:buFont typeface="Wingdings" panose="05000000000000000000" pitchFamily="2" charset="2"/>
              <a:buChar char="Ø"/>
            </a:pPr>
            <a:endParaRPr lang="en-GB" sz="36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425708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7"/>
            <a:ext cx="7772400" cy="1130052"/>
          </a:xfrm>
        </p:spPr>
        <p:txBody>
          <a:bodyPr/>
          <a:lstStyle/>
          <a:p>
            <a:r>
              <a:rPr lang="en-GB" dirty="0" smtClean="0"/>
              <a:t>Block Scanning Books</a:t>
            </a:r>
            <a:endParaRPr lang="en-GB" dirty="0"/>
          </a:p>
        </p:txBody>
      </p:sp>
      <p:sp>
        <p:nvSpPr>
          <p:cNvPr id="4" name="TextBox 3"/>
          <p:cNvSpPr txBox="1"/>
          <p:nvPr/>
        </p:nvSpPr>
        <p:spPr>
          <a:xfrm>
            <a:off x="257672" y="876201"/>
            <a:ext cx="8869188" cy="6001643"/>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 huge advantage of this method for all the pupils who have this basic book layout is that it mirrors the way block scanning works on the computer.</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first 3 pupils to use this book worked together in a small communication group last year</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focus was on learning their way around their communication books.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This year, having learned to navigate their way around their books, they are focusing more on accessing the high tech version.</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work they did last year paved the way for understanding how block scanning works.</a:t>
            </a:r>
            <a:endParaRPr lang="en-GB" sz="3200" dirty="0">
              <a:latin typeface="Poor Richard" panose="02080502050505020702" pitchFamily="18" charset="0"/>
            </a:endParaRPr>
          </a:p>
        </p:txBody>
      </p:sp>
    </p:spTree>
    <p:extLst>
      <p:ext uri="{BB962C8B-B14F-4D97-AF65-F5344CB8AC3E}">
        <p14:creationId xmlns:p14="http://schemas.microsoft.com/office/powerpoint/2010/main" val="92273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257300" y="1450082"/>
            <a:ext cx="8869188" cy="4524315"/>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 new spin-off from this book is being developed for use with eye gaze technology.</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Looking anywhere in a block will navigate to a page consisting only of the 6 symbols in that block – effectively magnifying it.</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pupil will then make their selection on this second page.</a:t>
            </a:r>
          </a:p>
          <a:p>
            <a:endParaRPr lang="en-GB" sz="3200" dirty="0" smtClean="0">
              <a:solidFill>
                <a:srgbClr val="002060"/>
              </a:solidFill>
              <a:latin typeface="Poor Richard" panose="02080502050505020702" pitchFamily="18" charset="0"/>
            </a:endParaRPr>
          </a:p>
          <a:p>
            <a:pPr marL="742950" indent="-742950">
              <a:buFont typeface="Wingdings" panose="05000000000000000000" pitchFamily="2" charset="2"/>
              <a:buChar char="Ø"/>
            </a:pPr>
            <a:endParaRPr lang="en-GB" sz="3200" dirty="0">
              <a:latin typeface="Poor Richard" panose="02080502050505020702" pitchFamily="18" charset="0"/>
            </a:endParaRPr>
          </a:p>
        </p:txBody>
      </p:sp>
    </p:spTree>
    <p:extLst>
      <p:ext uri="{BB962C8B-B14F-4D97-AF65-F5344CB8AC3E}">
        <p14:creationId xmlns:p14="http://schemas.microsoft.com/office/powerpoint/2010/main" val="99821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Block Scanning Books</a:t>
            </a:r>
            <a:endParaRPr lang="en-GB" dirty="0"/>
          </a:p>
        </p:txBody>
      </p:sp>
      <p:sp>
        <p:nvSpPr>
          <p:cNvPr id="4" name="TextBox 3"/>
          <p:cNvSpPr txBox="1"/>
          <p:nvPr/>
        </p:nvSpPr>
        <p:spPr>
          <a:xfrm>
            <a:off x="257300" y="2060848"/>
            <a:ext cx="8869188" cy="5016758"/>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Although the block scanning book has undergone a number of permutations </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basic structure is rooted in the same books described at the beginning</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Keeping a core structure helps us to develop a school-wide teaching strategy incorporating most communication book permutations</a:t>
            </a:r>
          </a:p>
          <a:p>
            <a:pPr marL="742950" indent="-742950">
              <a:buFont typeface="Wingdings" panose="05000000000000000000" pitchFamily="2" charset="2"/>
              <a:buChar char="Ø"/>
            </a:pPr>
            <a:endParaRPr lang="en-GB" sz="3200" dirty="0" smtClean="0">
              <a:solidFill>
                <a:srgbClr val="002060"/>
              </a:solidFill>
              <a:latin typeface="Poor Richard" panose="02080502050505020702" pitchFamily="18" charset="0"/>
            </a:endParaRPr>
          </a:p>
          <a:p>
            <a:endParaRPr lang="en-GB" sz="3200" dirty="0" smtClean="0">
              <a:solidFill>
                <a:srgbClr val="002060"/>
              </a:solidFill>
              <a:latin typeface="Poor Richard" panose="02080502050505020702" pitchFamily="18" charset="0"/>
            </a:endParaRPr>
          </a:p>
          <a:p>
            <a:pPr marL="742950" indent="-742950">
              <a:buFont typeface="Wingdings" panose="05000000000000000000" pitchFamily="2" charset="2"/>
              <a:buChar char="Ø"/>
            </a:pPr>
            <a:endParaRPr lang="en-GB" sz="3200" dirty="0">
              <a:latin typeface="Poor Richard" panose="02080502050505020702" pitchFamily="18" charset="0"/>
            </a:endParaRPr>
          </a:p>
        </p:txBody>
      </p:sp>
    </p:spTree>
    <p:extLst>
      <p:ext uri="{BB962C8B-B14F-4D97-AF65-F5344CB8AC3E}">
        <p14:creationId xmlns:p14="http://schemas.microsoft.com/office/powerpoint/2010/main" val="16324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568952" cy="6408712"/>
          </a:xfrm>
          <a:prstGeom prst="rect">
            <a:avLst/>
          </a:prstGeom>
          <a:gradFill flip="none" rotWithShape="1">
            <a:gsLst>
              <a:gs pos="0">
                <a:schemeClr val="accent6">
                  <a:lumMod val="90000"/>
                  <a:tint val="66000"/>
                  <a:satMod val="160000"/>
                </a:schemeClr>
              </a:gs>
              <a:gs pos="50000">
                <a:schemeClr val="accent6">
                  <a:lumMod val="90000"/>
                  <a:tint val="44500"/>
                  <a:satMod val="160000"/>
                </a:schemeClr>
              </a:gs>
              <a:gs pos="100000">
                <a:schemeClr val="accent6">
                  <a:lumMod val="90000"/>
                  <a:tint val="23500"/>
                  <a:satMod val="160000"/>
                </a:schemeClr>
              </a:gs>
            </a:gsLst>
            <a:path path="circle">
              <a:fillToRect l="50000" t="50000" r="50000" b="5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2564904"/>
            <a:ext cx="8229600" cy="1143000"/>
          </a:xfrm>
        </p:spPr>
        <p:txBody>
          <a:bodyPr>
            <a:normAutofit fontScale="90000"/>
          </a:bodyPr>
          <a:lstStyle/>
          <a:p>
            <a:r>
              <a:rPr lang="en-GB" sz="6000" dirty="0" smtClean="0"/>
              <a:t>3. Auditory-Scanning Pathway</a:t>
            </a:r>
            <a:endParaRPr lang="en-GB" sz="6000" dirty="0"/>
          </a:p>
        </p:txBody>
      </p:sp>
    </p:spTree>
    <p:extLst>
      <p:ext uri="{BB962C8B-B14F-4D97-AF65-F5344CB8AC3E}">
        <p14:creationId xmlns:p14="http://schemas.microsoft.com/office/powerpoint/2010/main" val="3690597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Auditory Scanning Pathway</a:t>
            </a:r>
            <a:endParaRPr lang="en-GB" dirty="0"/>
          </a:p>
        </p:txBody>
      </p:sp>
      <p:sp>
        <p:nvSpPr>
          <p:cNvPr id="4" name="TextBox 3"/>
          <p:cNvSpPr txBox="1"/>
          <p:nvPr/>
        </p:nvSpPr>
        <p:spPr>
          <a:xfrm>
            <a:off x="340792" y="1484784"/>
            <a:ext cx="8568952" cy="5632311"/>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Auditory Scanning books used at </a:t>
            </a:r>
            <a:r>
              <a:rPr lang="en-GB" sz="3600" dirty="0" err="1" smtClean="0">
                <a:solidFill>
                  <a:srgbClr val="002060"/>
                </a:solidFill>
                <a:latin typeface="Poor Richard" panose="02080502050505020702" pitchFamily="18" charset="0"/>
              </a:rPr>
              <a:t>Ingfield</a:t>
            </a:r>
            <a:r>
              <a:rPr lang="en-GB" sz="3600" dirty="0" smtClean="0">
                <a:solidFill>
                  <a:srgbClr val="002060"/>
                </a:solidFill>
                <a:latin typeface="Poor Richard" panose="02080502050505020702" pitchFamily="18" charset="0"/>
              </a:rPr>
              <a:t> again share the same roots as other communication books and grids</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2 students have outstripped original expectations by miles.</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Both are expressing grammatically and semantically complex ideas, and are showing a determination to take control of their lives to a degree we hadn’t anticipated!</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296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1470025"/>
          </a:xfrm>
        </p:spPr>
        <p:txBody>
          <a:bodyPr/>
          <a:lstStyle/>
          <a:p>
            <a:r>
              <a:rPr lang="en-GB" dirty="0" smtClean="0"/>
              <a:t>Background</a:t>
            </a:r>
            <a:endParaRPr lang="en-GB" dirty="0"/>
          </a:p>
        </p:txBody>
      </p:sp>
      <p:sp>
        <p:nvSpPr>
          <p:cNvPr id="4" name="TextBox 3"/>
          <p:cNvSpPr txBox="1"/>
          <p:nvPr/>
        </p:nvSpPr>
        <p:spPr>
          <a:xfrm>
            <a:off x="897980" y="1279813"/>
            <a:ext cx="7922492" cy="5632311"/>
          </a:xfrm>
          <a:prstGeom prst="rect">
            <a:avLst/>
          </a:prstGeom>
          <a:noFill/>
        </p:spPr>
        <p:txBody>
          <a:bodyPr wrap="square" rtlCol="0">
            <a:spAutoFit/>
          </a:bodyPr>
          <a:lstStyle/>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Managing </a:t>
            </a:r>
            <a:r>
              <a:rPr lang="en-GB" sz="3600" dirty="0" smtClean="0">
                <a:solidFill>
                  <a:srgbClr val="002060"/>
                </a:solidFill>
                <a:latin typeface="Poor Richard" panose="02080502050505020702" pitchFamily="18" charset="0"/>
              </a:rPr>
              <a:t>high and low tech strategy for that number of pupils - for many years with only one S&amp;LT - </a:t>
            </a:r>
            <a:r>
              <a:rPr lang="en-GB" sz="3600" dirty="0">
                <a:solidFill>
                  <a:srgbClr val="002060"/>
                </a:solidFill>
                <a:latin typeface="Poor Richard" panose="02080502050505020702" pitchFamily="18" charset="0"/>
              </a:rPr>
              <a:t>r</a:t>
            </a:r>
            <a:r>
              <a:rPr lang="en-GB" sz="3600" dirty="0" smtClean="0">
                <a:solidFill>
                  <a:srgbClr val="002060"/>
                </a:solidFill>
                <a:latin typeface="Poor Richard" panose="02080502050505020702" pitchFamily="18" charset="0"/>
              </a:rPr>
              <a:t>equired a strategic approach </a:t>
            </a:r>
            <a:r>
              <a:rPr lang="en-GB" sz="3600" dirty="0" smtClean="0">
                <a:solidFill>
                  <a:srgbClr val="002060"/>
                </a:solidFill>
                <a:latin typeface="Poor Richard" panose="02080502050505020702" pitchFamily="18" charset="0"/>
              </a:rPr>
              <a:t>to stay abreast of demand for resources</a:t>
            </a:r>
            <a:endParaRPr lang="en-GB" sz="3600" dirty="0" smtClean="0">
              <a:solidFill>
                <a:srgbClr val="002060"/>
              </a:solidFill>
              <a:latin typeface="Poor Richard" panose="02080502050505020702" pitchFamily="18" charset="0"/>
            </a:endParaRPr>
          </a:p>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we needed templates which could be customised, rather than starting from scratch for each pupil.</a:t>
            </a:r>
          </a:p>
          <a:p>
            <a:pPr marL="457200" indent="-457200">
              <a:buFont typeface="Wingdings" panose="05000000000000000000" pitchFamily="2" charset="2"/>
              <a:buChar char="Ø"/>
            </a:pPr>
            <a:endParaRPr lang="en-GB" sz="36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8723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Auditory Scanning Pathway</a:t>
            </a:r>
            <a:endParaRPr lang="en-GB" dirty="0"/>
          </a:p>
        </p:txBody>
      </p:sp>
      <p:sp>
        <p:nvSpPr>
          <p:cNvPr id="4" name="TextBox 3"/>
          <p:cNvSpPr txBox="1"/>
          <p:nvPr/>
        </p:nvSpPr>
        <p:spPr>
          <a:xfrm>
            <a:off x="340792" y="1916832"/>
            <a:ext cx="8568952" cy="3416320"/>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This has resulted in a rethink on strategy relating to auditory scanning</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resulting a 12-point pathway to ensure we start our little people on a defined route.</a:t>
            </a:r>
          </a:p>
          <a:p>
            <a:pPr marL="742950" indent="-742950">
              <a:buFont typeface="Wingdings" panose="05000000000000000000" pitchFamily="2" charset="2"/>
              <a:buChar char="Ø"/>
            </a:pPr>
            <a:r>
              <a:rPr lang="en-GB" sz="3600" dirty="0">
                <a:solidFill>
                  <a:srgbClr val="002060"/>
                </a:solidFill>
                <a:latin typeface="Poor Richard" panose="02080502050505020702" pitchFamily="18" charset="0"/>
              </a:rPr>
              <a:t>W</a:t>
            </a:r>
            <a:r>
              <a:rPr lang="en-GB" sz="3600" dirty="0" smtClean="0">
                <a:solidFill>
                  <a:srgbClr val="002060"/>
                </a:solidFill>
                <a:latin typeface="Poor Richard" panose="02080502050505020702" pitchFamily="18" charset="0"/>
              </a:rPr>
              <a:t>ork in progress,</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14028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8" y="1268760"/>
            <a:ext cx="897564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ctrTitle"/>
          </p:nvPr>
        </p:nvSpPr>
        <p:spPr>
          <a:xfrm>
            <a:off x="611560" y="-5308"/>
            <a:ext cx="7772400" cy="1470025"/>
          </a:xfrm>
        </p:spPr>
        <p:txBody>
          <a:bodyPr/>
          <a:lstStyle/>
          <a:p>
            <a:r>
              <a:rPr lang="en-GB" dirty="0" smtClean="0"/>
              <a:t>Auditory Scanning Pathway</a:t>
            </a:r>
            <a:endParaRPr lang="en-GB" dirty="0"/>
          </a:p>
        </p:txBody>
      </p:sp>
      <p:sp>
        <p:nvSpPr>
          <p:cNvPr id="5" name="TextBox 4"/>
          <p:cNvSpPr txBox="1"/>
          <p:nvPr/>
        </p:nvSpPr>
        <p:spPr>
          <a:xfrm>
            <a:off x="6911196" y="4005064"/>
            <a:ext cx="2088232" cy="203132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r>
              <a:rPr lang="en-GB" dirty="0" smtClean="0">
                <a:latin typeface="Poor Richard" panose="02080502050505020702" pitchFamily="18" charset="0"/>
              </a:rPr>
              <a:t>Using this complex book, the communication partner will read down the row labels until the pupil indicates ‘yes.’</a:t>
            </a:r>
            <a:endParaRPr lang="en-GB" dirty="0">
              <a:latin typeface="Poor Richard" panose="02080502050505020702"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7" y="1628800"/>
            <a:ext cx="1422152" cy="1090966"/>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2896"/>
            <a:ext cx="1422152" cy="1090966"/>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9581"/>
            <a:ext cx="1422152" cy="1090966"/>
          </a:xfrm>
          <a:prstGeom prst="rect">
            <a:avLst/>
          </a:prstGeom>
        </p:spPr>
      </p:pic>
      <p:grpSp>
        <p:nvGrpSpPr>
          <p:cNvPr id="21" name="Group 20"/>
          <p:cNvGrpSpPr/>
          <p:nvPr/>
        </p:nvGrpSpPr>
        <p:grpSpPr>
          <a:xfrm>
            <a:off x="-100517" y="4883372"/>
            <a:ext cx="1256141" cy="1362748"/>
            <a:chOff x="-100517" y="4365104"/>
            <a:chExt cx="1256141" cy="1362748"/>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4365104"/>
              <a:ext cx="1256141" cy="1036536"/>
            </a:xfrm>
            <a:prstGeom prst="rect">
              <a:avLst/>
            </a:prstGeom>
          </p:spPr>
        </p:pic>
        <p:sp>
          <p:nvSpPr>
            <p:cNvPr id="17" name="TextBox 16"/>
            <p:cNvSpPr txBox="1"/>
            <p:nvPr/>
          </p:nvSpPr>
          <p:spPr>
            <a:xfrm>
              <a:off x="179512" y="5358520"/>
              <a:ext cx="720080" cy="369332"/>
            </a:xfrm>
            <a:prstGeom prst="rect">
              <a:avLst/>
            </a:prstGeom>
            <a:noFill/>
          </p:spPr>
          <p:txBody>
            <a:bodyPr wrap="square" rtlCol="0">
              <a:spAutoFit/>
            </a:bodyPr>
            <a:lstStyle/>
            <a:p>
              <a:r>
                <a:rPr lang="en-GB" dirty="0" smtClean="0"/>
                <a:t>  yes</a:t>
              </a:r>
              <a:endParaRPr lang="en-GB" dirty="0"/>
            </a:p>
          </p:txBody>
        </p:sp>
      </p:gr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877" y="3459581"/>
            <a:ext cx="1422152" cy="109096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20" y="3479239"/>
            <a:ext cx="1422152" cy="1090966"/>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456" y="3511776"/>
            <a:ext cx="1422152" cy="1090966"/>
          </a:xfrm>
          <a:prstGeom prst="rect">
            <a:avLst/>
          </a:prstGeom>
        </p:spPr>
      </p:pic>
      <p:grpSp>
        <p:nvGrpSpPr>
          <p:cNvPr id="29" name="Group 28"/>
          <p:cNvGrpSpPr/>
          <p:nvPr/>
        </p:nvGrpSpPr>
        <p:grpSpPr>
          <a:xfrm>
            <a:off x="4676008" y="3428137"/>
            <a:ext cx="1256141" cy="1362748"/>
            <a:chOff x="-100517" y="4365104"/>
            <a:chExt cx="1256141" cy="1362748"/>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4365104"/>
              <a:ext cx="1256141" cy="1036536"/>
            </a:xfrm>
            <a:prstGeom prst="rect">
              <a:avLst/>
            </a:prstGeom>
          </p:spPr>
        </p:pic>
        <p:sp>
          <p:nvSpPr>
            <p:cNvPr id="31" name="TextBox 30"/>
            <p:cNvSpPr txBox="1"/>
            <p:nvPr/>
          </p:nvSpPr>
          <p:spPr>
            <a:xfrm>
              <a:off x="179512" y="5358520"/>
              <a:ext cx="720080" cy="369332"/>
            </a:xfrm>
            <a:prstGeom prst="rect">
              <a:avLst/>
            </a:prstGeom>
            <a:noFill/>
          </p:spPr>
          <p:txBody>
            <a:bodyPr wrap="square" rtlCol="0">
              <a:spAutoFit/>
            </a:bodyPr>
            <a:lstStyle/>
            <a:p>
              <a:r>
                <a:rPr lang="en-GB" dirty="0" smtClean="0"/>
                <a:t>  yes</a:t>
              </a:r>
              <a:endParaRPr lang="en-GB" dirty="0"/>
            </a:p>
          </p:txBody>
        </p:sp>
      </p:grpSp>
    </p:spTree>
    <p:extLst>
      <p:ext uri="{BB962C8B-B14F-4D97-AF65-F5344CB8AC3E}">
        <p14:creationId xmlns:p14="http://schemas.microsoft.com/office/powerpoint/2010/main" val="778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Auditory Scanning Pathway</a:t>
            </a:r>
            <a:endParaRPr lang="en-GB" dirty="0"/>
          </a:p>
        </p:txBody>
      </p:sp>
      <p:sp>
        <p:nvSpPr>
          <p:cNvPr id="4" name="TextBox 3"/>
          <p:cNvSpPr txBox="1"/>
          <p:nvPr/>
        </p:nvSpPr>
        <p:spPr>
          <a:xfrm>
            <a:off x="270233" y="1556792"/>
            <a:ext cx="8568952" cy="5078313"/>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This book is being used with pupils who have visual impairment</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and also with 2 pupils who have </a:t>
            </a:r>
            <a:r>
              <a:rPr lang="en-GB" sz="3200" dirty="0" smtClean="0">
                <a:solidFill>
                  <a:srgbClr val="002060"/>
                </a:solidFill>
                <a:latin typeface="Poor Richard" panose="02080502050505020702" pitchFamily="18" charset="0"/>
              </a:rPr>
              <a:t>constant involuntary </a:t>
            </a:r>
            <a:r>
              <a:rPr lang="en-GB" sz="3200" dirty="0" smtClean="0">
                <a:solidFill>
                  <a:srgbClr val="002060"/>
                </a:solidFill>
                <a:latin typeface="Poor Richard" panose="02080502050505020702" pitchFamily="18" charset="0"/>
              </a:rPr>
              <a:t>head movements </a:t>
            </a:r>
            <a:endParaRPr lang="en-GB" sz="3200" dirty="0" smtClean="0">
              <a:solidFill>
                <a:srgbClr val="002060"/>
              </a:solidFill>
              <a:latin typeface="Poor Richard" panose="02080502050505020702" pitchFamily="18" charset="0"/>
            </a:endParaRP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For </a:t>
            </a:r>
            <a:r>
              <a:rPr lang="en-GB" sz="3200" dirty="0" smtClean="0">
                <a:solidFill>
                  <a:srgbClr val="002060"/>
                </a:solidFill>
                <a:latin typeface="Poor Richard" panose="02080502050505020702" pitchFamily="18" charset="0"/>
              </a:rPr>
              <a:t>the latter  pupils, positioning a book or screen in their line of sight, will often result  in an involuntary head turn in the opposite direction.</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Auditory Scanning reduces the pressure on maintaining stillness for sustained visual focus.</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6971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Auditory Scanning Pathway</a:t>
            </a:r>
            <a:endParaRPr lang="en-GB" dirty="0"/>
          </a:p>
        </p:txBody>
      </p:sp>
      <p:sp>
        <p:nvSpPr>
          <p:cNvPr id="4" name="TextBox 3"/>
          <p:cNvSpPr txBox="1"/>
          <p:nvPr/>
        </p:nvSpPr>
        <p:spPr>
          <a:xfrm>
            <a:off x="222128" y="1340768"/>
            <a:ext cx="8568952" cy="6063198"/>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Complex Auditory Scanning </a:t>
            </a:r>
            <a:r>
              <a:rPr lang="en-GB" sz="3200" dirty="0" smtClean="0">
                <a:solidFill>
                  <a:srgbClr val="002060"/>
                </a:solidFill>
                <a:latin typeface="Poor Richard" panose="02080502050505020702" pitchFamily="18" charset="0"/>
              </a:rPr>
              <a:t>involves the ability to understand hierarchical categorisation</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Main topic headings, followed by sub-topics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For example animals may first be subdivided into pets/farm/zoo </a:t>
            </a:r>
            <a:r>
              <a:rPr lang="en-GB" sz="3200" dirty="0" err="1" smtClean="0">
                <a:solidFill>
                  <a:srgbClr val="002060"/>
                </a:solidFill>
                <a:latin typeface="Poor Richard" panose="02080502050505020702" pitchFamily="18" charset="0"/>
              </a:rPr>
              <a:t>etc</a:t>
            </a:r>
            <a:endParaRPr lang="en-GB" sz="3200" dirty="0" smtClean="0">
              <a:solidFill>
                <a:srgbClr val="002060"/>
              </a:solidFill>
              <a:latin typeface="Poor Richard" panose="02080502050505020702" pitchFamily="18" charset="0"/>
            </a:endParaRP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and then again into furry/not furry etc.</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Not all topics are easy to give labels to </a:t>
            </a:r>
          </a:p>
          <a:p>
            <a:pPr marL="742950" indent="-742950">
              <a:buFont typeface="Wingdings" panose="05000000000000000000" pitchFamily="2" charset="2"/>
              <a:buChar char="Ø"/>
            </a:pPr>
            <a:r>
              <a:rPr lang="en-GB" sz="3200" dirty="0">
                <a:solidFill>
                  <a:srgbClr val="002060"/>
                </a:solidFill>
                <a:latin typeface="Poor Richard" panose="02080502050505020702" pitchFamily="18" charset="0"/>
              </a:rPr>
              <a:t>Whilst we have tried to apply transparent logic where possible, some things have just needed to be </a:t>
            </a:r>
            <a:r>
              <a:rPr lang="en-GB" sz="3200" dirty="0" smtClean="0">
                <a:solidFill>
                  <a:srgbClr val="002060"/>
                </a:solidFill>
                <a:latin typeface="Poor Richard" panose="02080502050505020702" pitchFamily="18" charset="0"/>
              </a:rPr>
              <a:t>learned</a:t>
            </a:r>
            <a:endParaRPr lang="en-GB" sz="3200" dirty="0">
              <a:solidFill>
                <a:srgbClr val="002060"/>
              </a:solidFill>
              <a:latin typeface="Poor Richard" panose="02080502050505020702" pitchFamily="18" charset="0"/>
            </a:endParaRPr>
          </a:p>
          <a:p>
            <a:pPr marL="742950" indent="-742950">
              <a:buFont typeface="Wingdings" panose="05000000000000000000" pitchFamily="2" charset="2"/>
              <a:buChar char="Ø"/>
            </a:pPr>
            <a:endParaRPr lang="en-GB" sz="32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7868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288" y="-171400"/>
            <a:ext cx="7772400" cy="1470025"/>
          </a:xfrm>
        </p:spPr>
        <p:txBody>
          <a:bodyPr/>
          <a:lstStyle/>
          <a:p>
            <a:r>
              <a:rPr lang="en-GB" dirty="0" smtClean="0"/>
              <a:t>Auditory Scanning Pathway</a:t>
            </a:r>
            <a:endParaRPr lang="en-GB" dirty="0"/>
          </a:p>
        </p:txBody>
      </p:sp>
      <p:sp>
        <p:nvSpPr>
          <p:cNvPr id="4" name="TextBox 3"/>
          <p:cNvSpPr txBox="1"/>
          <p:nvPr/>
        </p:nvSpPr>
        <p:spPr>
          <a:xfrm>
            <a:off x="107504" y="1340768"/>
            <a:ext cx="8784976" cy="4031873"/>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Primary pupils introduced to complex auditory scanning books 2 years ago used a weekly cutting and sticking activity, over the best part of a year, to sort symbols into rows, and learn their way around their systems.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We have learned a lot from working with this very able group of pupils who have surpassed expectations.</a:t>
            </a:r>
          </a:p>
        </p:txBody>
      </p:sp>
    </p:spTree>
    <p:extLst>
      <p:ext uri="{BB962C8B-B14F-4D97-AF65-F5344CB8AC3E}">
        <p14:creationId xmlns:p14="http://schemas.microsoft.com/office/powerpoint/2010/main" val="8696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288" y="-171400"/>
            <a:ext cx="7772400" cy="1470025"/>
          </a:xfrm>
        </p:spPr>
        <p:txBody>
          <a:bodyPr/>
          <a:lstStyle/>
          <a:p>
            <a:r>
              <a:rPr lang="en-GB" dirty="0" smtClean="0"/>
              <a:t>Auditory Scanning Pathway</a:t>
            </a:r>
            <a:endParaRPr lang="en-GB" dirty="0"/>
          </a:p>
        </p:txBody>
      </p:sp>
      <p:sp>
        <p:nvSpPr>
          <p:cNvPr id="4" name="TextBox 3"/>
          <p:cNvSpPr txBox="1"/>
          <p:nvPr/>
        </p:nvSpPr>
        <p:spPr>
          <a:xfrm>
            <a:off x="179512" y="1268760"/>
            <a:ext cx="8784976" cy="6063198"/>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We need to ensure younger pupils benefit from this experience – hence the identification of a pathway to plan and track progress.</a:t>
            </a:r>
            <a:endParaRPr lang="en-GB" sz="3600" dirty="0">
              <a:latin typeface="Poor Richard" panose="02080502050505020702" pitchFamily="18" charset="0"/>
            </a:endParaRP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It was especially helpful in raising expectations of one family with a toddler who had complex physical needs and visual impairment,</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Despite very low expectations by professionals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their little boy </a:t>
            </a:r>
            <a:r>
              <a:rPr lang="en-GB" sz="3200" dirty="0" smtClean="0">
                <a:solidFill>
                  <a:srgbClr val="002060"/>
                </a:solidFill>
                <a:latin typeface="Poor Richard" panose="02080502050505020702" pitchFamily="18" charset="0"/>
              </a:rPr>
              <a:t>achieved  </a:t>
            </a:r>
            <a:r>
              <a:rPr lang="en-GB" sz="3200" dirty="0" smtClean="0">
                <a:solidFill>
                  <a:srgbClr val="002060"/>
                </a:solidFill>
                <a:latin typeface="Poor Richard" panose="02080502050505020702" pitchFamily="18" charset="0"/>
              </a:rPr>
              <a:t>early </a:t>
            </a:r>
            <a:r>
              <a:rPr lang="en-GB" sz="3200" dirty="0" smtClean="0">
                <a:solidFill>
                  <a:srgbClr val="002060"/>
                </a:solidFill>
                <a:latin typeface="Poor Richard" panose="02080502050505020702" pitchFamily="18" charset="0"/>
              </a:rPr>
              <a:t>steps in the pathway, and they were able to see a possible and realistic route forward for him</a:t>
            </a:r>
          </a:p>
          <a:p>
            <a:pPr marL="742950" indent="-742950">
              <a:buFont typeface="Wingdings" panose="05000000000000000000" pitchFamily="2" charset="2"/>
              <a:buChar char="Ø"/>
            </a:pPr>
            <a:endParaRPr lang="en-GB" sz="32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41375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r>
            <a:br>
              <a:rPr kumimoji="0" lang="en-GB" altLang="en-US" sz="12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248"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51" y="685800"/>
            <a:ext cx="8691019" cy="59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49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48"/>
                                        </p:tgtEl>
                                        <p:attrNameLst>
                                          <p:attrName>style.visibility</p:attrName>
                                        </p:attrNameLst>
                                      </p:cBhvr>
                                      <p:to>
                                        <p:strVal val="visible"/>
                                      </p:to>
                                    </p:set>
                                    <p:anim calcmode="lin" valueType="num">
                                      <p:cBhvr additive="base">
                                        <p:cTn id="7" dur="500" fill="hold"/>
                                        <p:tgtEl>
                                          <p:spTgt spid="8248"/>
                                        </p:tgtEl>
                                        <p:attrNameLst>
                                          <p:attrName>ppt_x</p:attrName>
                                        </p:attrNameLst>
                                      </p:cBhvr>
                                      <p:tavLst>
                                        <p:tav tm="0">
                                          <p:val>
                                            <p:strVal val="#ppt_x"/>
                                          </p:val>
                                        </p:tav>
                                        <p:tav tm="100000">
                                          <p:val>
                                            <p:strVal val="#ppt_x"/>
                                          </p:val>
                                        </p:tav>
                                      </p:tavLst>
                                    </p:anim>
                                    <p:anim calcmode="lin" valueType="num">
                                      <p:cBhvr additive="base">
                                        <p:cTn id="8" dur="500" fill="hold"/>
                                        <p:tgtEl>
                                          <p:spTgt spid="8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743902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005" y="3335097"/>
            <a:ext cx="7429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90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0025"/>
            <a:ext cx="73818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394795"/>
            <a:ext cx="74009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7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88" y="188640"/>
            <a:ext cx="745807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049" y="3760515"/>
            <a:ext cx="751522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33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7772400" cy="1470025"/>
          </a:xfrm>
        </p:spPr>
        <p:txBody>
          <a:bodyPr/>
          <a:lstStyle/>
          <a:p>
            <a:r>
              <a:rPr lang="en-GB" dirty="0" smtClean="0"/>
              <a:t>Background</a:t>
            </a:r>
            <a:endParaRPr lang="en-GB" dirty="0"/>
          </a:p>
        </p:txBody>
      </p:sp>
      <p:sp>
        <p:nvSpPr>
          <p:cNvPr id="4" name="TextBox 3"/>
          <p:cNvSpPr txBox="1"/>
          <p:nvPr/>
        </p:nvSpPr>
        <p:spPr>
          <a:xfrm>
            <a:off x="897980" y="1279813"/>
            <a:ext cx="7704856" cy="6186309"/>
          </a:xfrm>
          <a:prstGeom prst="rect">
            <a:avLst/>
          </a:prstGeom>
          <a:noFill/>
        </p:spPr>
        <p:txBody>
          <a:bodyPr wrap="square" rtlCol="0">
            <a:spAutoFit/>
          </a:bodyPr>
          <a:lstStyle/>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A low tech strategy came </a:t>
            </a:r>
            <a:r>
              <a:rPr lang="en-GB" sz="3600" dirty="0" smtClean="0">
                <a:solidFill>
                  <a:srgbClr val="002060"/>
                </a:solidFill>
                <a:latin typeface="Poor Richard" panose="02080502050505020702" pitchFamily="18" charset="0"/>
              </a:rPr>
              <a:t>before we started developing high tech IDV. This was</a:t>
            </a:r>
            <a:r>
              <a:rPr lang="en-GB" sz="3600" dirty="0" smtClean="0">
                <a:solidFill>
                  <a:srgbClr val="002060"/>
                </a:solidFill>
                <a:latin typeface="Poor Richard" panose="02080502050505020702" pitchFamily="18" charset="0"/>
              </a:rPr>
              <a:t> </a:t>
            </a:r>
            <a:r>
              <a:rPr lang="en-GB" sz="3600" dirty="0" smtClean="0">
                <a:solidFill>
                  <a:srgbClr val="002060"/>
                </a:solidFill>
                <a:latin typeface="Poor Richard" panose="02080502050505020702" pitchFamily="18" charset="0"/>
              </a:rPr>
              <a:t>in the days when cutting, copying, pasting, and colouring involved a photocopier, scissors, glue and felt tips.</a:t>
            </a:r>
          </a:p>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A progressive series of 5 communication books, using PCS symbols, emerged</a:t>
            </a:r>
          </a:p>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alongside a curriculum of weekly session plans to support the teaching of these.</a:t>
            </a:r>
          </a:p>
          <a:p>
            <a:endParaRPr lang="en-GB" sz="36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260021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742950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321" y="3933056"/>
            <a:ext cx="74199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5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gtEl>
                                        <p:attrNameLst>
                                          <p:attrName>style.visibility</p:attrName>
                                        </p:attrNameLst>
                                      </p:cBhvr>
                                      <p:to>
                                        <p:strVal val="visible"/>
                                      </p:to>
                                    </p:set>
                                    <p:anim calcmode="lin" valueType="num">
                                      <p:cBhvr additive="base">
                                        <p:cTn id="13" dur="500" fill="hold"/>
                                        <p:tgtEl>
                                          <p:spTgt spid="15363"/>
                                        </p:tgtEl>
                                        <p:attrNameLst>
                                          <p:attrName>ppt_x</p:attrName>
                                        </p:attrNameLst>
                                      </p:cBhvr>
                                      <p:tavLst>
                                        <p:tav tm="0">
                                          <p:val>
                                            <p:strVal val="#ppt_x"/>
                                          </p:val>
                                        </p:tav>
                                        <p:tav tm="100000">
                                          <p:val>
                                            <p:strVal val="#ppt_x"/>
                                          </p:val>
                                        </p:tav>
                                      </p:tavLst>
                                    </p:anim>
                                    <p:anim calcmode="lin" valueType="num">
                                      <p:cBhvr additive="base">
                                        <p:cTn id="14"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0" y="1440"/>
            <a:ext cx="7272808" cy="431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8520" y="2420888"/>
            <a:ext cx="7056784" cy="1200329"/>
          </a:xfrm>
          <a:prstGeom prst="rect">
            <a:avLst/>
          </a:prstGeom>
          <a:solidFill>
            <a:schemeClr val="accent1">
              <a:lumMod val="20000"/>
              <a:lumOff val="80000"/>
            </a:schemeClr>
          </a:solidFill>
        </p:spPr>
        <p:txBody>
          <a:bodyPr wrap="square" rtlCol="0">
            <a:spAutoFit/>
          </a:bodyPr>
          <a:lstStyle/>
          <a:p>
            <a:r>
              <a:rPr lang="en-GB" sz="2400" dirty="0" smtClean="0">
                <a:latin typeface="Poor Richard" panose="02080502050505020702" pitchFamily="18" charset="0"/>
              </a:rPr>
              <a:t>A page from a communication grid introduced with the young child, described previously, who had reached Stage 7 on the pathway. </a:t>
            </a:r>
            <a:endParaRPr lang="en-GB" sz="2400" dirty="0">
              <a:latin typeface="Poor Richard" panose="02080502050505020702" pitchFamily="18" charset="0"/>
            </a:endParaRPr>
          </a:p>
        </p:txBody>
      </p:sp>
      <p:sp>
        <p:nvSpPr>
          <p:cNvPr id="6" name="TextBox 5"/>
          <p:cNvSpPr txBox="1"/>
          <p:nvPr/>
        </p:nvSpPr>
        <p:spPr>
          <a:xfrm>
            <a:off x="770175" y="3627558"/>
            <a:ext cx="7056784" cy="830997"/>
          </a:xfrm>
          <a:prstGeom prst="rect">
            <a:avLst/>
          </a:prstGeom>
          <a:solidFill>
            <a:schemeClr val="accent1">
              <a:lumMod val="20000"/>
              <a:lumOff val="80000"/>
            </a:schemeClr>
          </a:solidFill>
        </p:spPr>
        <p:txBody>
          <a:bodyPr wrap="square" rtlCol="0">
            <a:spAutoFit/>
          </a:bodyPr>
          <a:lstStyle/>
          <a:p>
            <a:r>
              <a:rPr lang="en-GB" sz="2400" dirty="0" smtClean="0">
                <a:latin typeface="Poor Richard" panose="02080502050505020702" pitchFamily="18" charset="0"/>
              </a:rPr>
              <a:t>This was created in the Grid 2, because his book and onscreen grids were the same</a:t>
            </a:r>
            <a:endParaRPr lang="en-GB" sz="2400" dirty="0">
              <a:latin typeface="Poor Richard" panose="02080502050505020702" pitchFamily="18" charset="0"/>
            </a:endParaRPr>
          </a:p>
        </p:txBody>
      </p:sp>
      <p:sp>
        <p:nvSpPr>
          <p:cNvPr id="5" name="TextBox 4"/>
          <p:cNvSpPr txBox="1"/>
          <p:nvPr/>
        </p:nvSpPr>
        <p:spPr>
          <a:xfrm>
            <a:off x="-50947" y="4458555"/>
            <a:ext cx="7056784" cy="830997"/>
          </a:xfrm>
          <a:prstGeom prst="rect">
            <a:avLst/>
          </a:prstGeom>
          <a:solidFill>
            <a:schemeClr val="accent1">
              <a:lumMod val="20000"/>
              <a:lumOff val="80000"/>
            </a:schemeClr>
          </a:solidFill>
        </p:spPr>
        <p:txBody>
          <a:bodyPr wrap="square" rtlCol="0">
            <a:spAutoFit/>
          </a:bodyPr>
          <a:lstStyle/>
          <a:p>
            <a:r>
              <a:rPr lang="en-GB" sz="2400" dirty="0" smtClean="0">
                <a:latin typeface="Poor Richard" panose="02080502050505020702" pitchFamily="18" charset="0"/>
              </a:rPr>
              <a:t>It was important that pictures/symbols are used (rather than text only) , so that his brother could use the book with him</a:t>
            </a:r>
            <a:endParaRPr lang="en-GB" sz="2400" dirty="0">
              <a:latin typeface="Poor Richard" panose="02080502050505020702" pitchFamily="18" charset="0"/>
            </a:endParaRPr>
          </a:p>
        </p:txBody>
      </p:sp>
      <p:sp>
        <p:nvSpPr>
          <p:cNvPr id="7" name="TextBox 6"/>
          <p:cNvSpPr txBox="1"/>
          <p:nvPr/>
        </p:nvSpPr>
        <p:spPr>
          <a:xfrm>
            <a:off x="2046157" y="5319155"/>
            <a:ext cx="7056784" cy="1200329"/>
          </a:xfrm>
          <a:prstGeom prst="rect">
            <a:avLst/>
          </a:prstGeom>
          <a:solidFill>
            <a:schemeClr val="accent1">
              <a:lumMod val="20000"/>
              <a:lumOff val="80000"/>
            </a:schemeClr>
          </a:solidFill>
        </p:spPr>
        <p:txBody>
          <a:bodyPr wrap="square" rtlCol="0">
            <a:spAutoFit/>
          </a:bodyPr>
          <a:lstStyle/>
          <a:p>
            <a:r>
              <a:rPr lang="en-GB" sz="2400" dirty="0" smtClean="0">
                <a:latin typeface="Poor Richard" panose="02080502050505020702" pitchFamily="18" charset="0"/>
              </a:rPr>
              <a:t>At this stage, even if symbols are added to the second row, row labels aren’t needed, because you would use the equivalent of simple scanning.</a:t>
            </a:r>
            <a:endParaRPr lang="en-GB" sz="2400" dirty="0">
              <a:latin typeface="Poor Richard" panose="02080502050505020702" pitchFamily="18" charset="0"/>
            </a:endParaRPr>
          </a:p>
        </p:txBody>
      </p:sp>
    </p:spTree>
    <p:extLst>
      <p:ext uri="{BB962C8B-B14F-4D97-AF65-F5344CB8AC3E}">
        <p14:creationId xmlns:p14="http://schemas.microsoft.com/office/powerpoint/2010/main" val="26206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1844" y="4869160"/>
            <a:ext cx="7056784" cy="830997"/>
          </a:xfrm>
          <a:prstGeom prst="rect">
            <a:avLst/>
          </a:prstGeom>
          <a:solidFill>
            <a:schemeClr val="accent1">
              <a:lumMod val="20000"/>
              <a:lumOff val="80000"/>
            </a:schemeClr>
          </a:solidFill>
        </p:spPr>
        <p:txBody>
          <a:bodyPr wrap="square" rtlCol="0">
            <a:spAutoFit/>
          </a:bodyPr>
          <a:lstStyle/>
          <a:p>
            <a:r>
              <a:rPr lang="en-GB" sz="2400" dirty="0" smtClean="0">
                <a:latin typeface="Poor Richard" panose="02080502050505020702" pitchFamily="18" charset="0"/>
              </a:rPr>
              <a:t>The boy using this book is being introduced to some pages with sub-categories, and is at Stage 11 on the pathway.</a:t>
            </a:r>
            <a:endParaRPr lang="en-GB" sz="2400" dirty="0">
              <a:latin typeface="Poor Richard" panose="02080502050505020702"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8800"/>
            <a:ext cx="8820472" cy="270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32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288" y="-171400"/>
            <a:ext cx="7772400" cy="1470025"/>
          </a:xfrm>
        </p:spPr>
        <p:txBody>
          <a:bodyPr/>
          <a:lstStyle/>
          <a:p>
            <a:r>
              <a:rPr lang="en-GB" dirty="0" smtClean="0"/>
              <a:t>Auditory Scanning Pathway</a:t>
            </a:r>
            <a:endParaRPr lang="en-GB" dirty="0"/>
          </a:p>
        </p:txBody>
      </p:sp>
      <p:sp>
        <p:nvSpPr>
          <p:cNvPr id="4" name="TextBox 3"/>
          <p:cNvSpPr txBox="1"/>
          <p:nvPr/>
        </p:nvSpPr>
        <p:spPr>
          <a:xfrm>
            <a:off x="107504" y="1052736"/>
            <a:ext cx="8784976" cy="7048083"/>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One question we are asking ourselves is why do we use symbols in books designed for auditory scanning</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and this is a good question.</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pupils who have difficulty in keeping their heads still use a combination of visual and auditory scanning, and they need the symbols.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An important point is also that some peers and siblings who cannot read are able to use the symbols to communicate.</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However, for those AAC users who do not see the symbols, there is a feeling that the book can be a distraction.</a:t>
            </a:r>
          </a:p>
          <a:p>
            <a:pPr marL="742950" indent="-742950">
              <a:buFont typeface="Wingdings" panose="05000000000000000000" pitchFamily="2" charset="2"/>
              <a:buChar char="Ø"/>
            </a:pPr>
            <a:endParaRPr lang="en-GB" sz="32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41665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288" y="-171400"/>
            <a:ext cx="7772400" cy="1470025"/>
          </a:xfrm>
        </p:spPr>
        <p:txBody>
          <a:bodyPr/>
          <a:lstStyle/>
          <a:p>
            <a:r>
              <a:rPr lang="en-GB" dirty="0" smtClean="0"/>
              <a:t>Auditory Scanning Pathway</a:t>
            </a:r>
            <a:endParaRPr lang="en-GB" dirty="0"/>
          </a:p>
        </p:txBody>
      </p:sp>
      <p:sp>
        <p:nvSpPr>
          <p:cNvPr id="4" name="TextBox 3"/>
          <p:cNvSpPr txBox="1"/>
          <p:nvPr/>
        </p:nvSpPr>
        <p:spPr>
          <a:xfrm>
            <a:off x="137344" y="1628800"/>
            <a:ext cx="8784976" cy="7048083"/>
          </a:xfrm>
          <a:prstGeom prst="rect">
            <a:avLst/>
          </a:prstGeom>
          <a:noFill/>
        </p:spPr>
        <p:txBody>
          <a:bodyPr wrap="square" rtlCol="0">
            <a:spAutoFit/>
          </a:bodyPr>
          <a:lstStyle/>
          <a:p>
            <a:pPr marL="742950" indent="-742950">
              <a:buFont typeface="Wingdings" panose="05000000000000000000" pitchFamily="2" charset="2"/>
              <a:buChar char="Ø"/>
            </a:pPr>
            <a:r>
              <a:rPr lang="en-GB" sz="3200" dirty="0">
                <a:solidFill>
                  <a:srgbClr val="002060"/>
                </a:solidFill>
                <a:latin typeface="Poor Richard" panose="02080502050505020702" pitchFamily="18" charset="0"/>
              </a:rPr>
              <a:t>S</a:t>
            </a:r>
            <a:r>
              <a:rPr lang="en-GB" sz="3200" dirty="0" smtClean="0">
                <a:solidFill>
                  <a:srgbClr val="002060"/>
                </a:solidFill>
                <a:latin typeface="Poor Richard" panose="02080502050505020702" pitchFamily="18" charset="0"/>
              </a:rPr>
              <a:t>ome staff struggle with the concept of auditory scanning,</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commenting on irrelevant visual aspects of symbols and page displays.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In addition to training, the answer may be to replace symbols with text. </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However, if this means that peers and siblings cannot use the book effectively, better strategy may be to instruct staff to read the books on their laps, rather than on display to the pupil listening.</a:t>
            </a:r>
          </a:p>
          <a:p>
            <a:pPr marL="742950" indent="-742950">
              <a:buFont typeface="Wingdings" panose="05000000000000000000" pitchFamily="2" charset="2"/>
              <a:buChar char="Ø"/>
            </a:pPr>
            <a:endParaRPr lang="en-GB" sz="3200" dirty="0" smtClean="0">
              <a:solidFill>
                <a:srgbClr val="002060"/>
              </a:solidFill>
              <a:latin typeface="Poor Richard" panose="02080502050505020702" pitchFamily="18" charset="0"/>
            </a:endParaRPr>
          </a:p>
          <a:p>
            <a:endParaRPr lang="en-GB" sz="3200" dirty="0" smtClean="0">
              <a:solidFill>
                <a:srgbClr val="002060"/>
              </a:solidFill>
              <a:latin typeface="Poor Richard" panose="02080502050505020702" pitchFamily="18" charset="0"/>
            </a:endParaRPr>
          </a:p>
          <a:p>
            <a:pPr marL="742950" indent="-742950">
              <a:buFont typeface="Wingdings" panose="05000000000000000000" pitchFamily="2" charset="2"/>
              <a:buChar char="Ø"/>
            </a:pPr>
            <a:endParaRPr lang="en-GB" sz="3200" dirty="0" smtClean="0">
              <a:solidFill>
                <a:srgbClr val="002060"/>
              </a:solidFill>
              <a:latin typeface="Poor Richard" panose="02080502050505020702" pitchFamily="18" charset="0"/>
            </a:endParaRPr>
          </a:p>
          <a:p>
            <a:endParaRPr lang="en-GB" sz="3600" dirty="0">
              <a:latin typeface="Poor Richard" panose="02080502050505020702" pitchFamily="18" charset="0"/>
            </a:endParaRPr>
          </a:p>
        </p:txBody>
      </p:sp>
    </p:spTree>
    <p:extLst>
      <p:ext uri="{BB962C8B-B14F-4D97-AF65-F5344CB8AC3E}">
        <p14:creationId xmlns:p14="http://schemas.microsoft.com/office/powerpoint/2010/main" val="38650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568952" cy="6408712"/>
          </a:xfrm>
          <a:prstGeom prst="rect">
            <a:avLst/>
          </a:prstGeom>
          <a:gradFill flip="none" rotWithShape="1">
            <a:gsLst>
              <a:gs pos="0">
                <a:schemeClr val="accent6">
                  <a:lumMod val="90000"/>
                  <a:tint val="66000"/>
                  <a:satMod val="160000"/>
                </a:schemeClr>
              </a:gs>
              <a:gs pos="50000">
                <a:schemeClr val="accent6">
                  <a:lumMod val="90000"/>
                  <a:tint val="44500"/>
                  <a:satMod val="160000"/>
                </a:schemeClr>
              </a:gs>
              <a:gs pos="100000">
                <a:schemeClr val="accent6">
                  <a:lumMod val="90000"/>
                  <a:tint val="23500"/>
                  <a:satMod val="160000"/>
                </a:schemeClr>
              </a:gs>
            </a:gsLst>
            <a:path path="circle">
              <a:fillToRect l="50000" t="50000" r="50000" b="5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2564904"/>
            <a:ext cx="8229600" cy="1143000"/>
          </a:xfrm>
        </p:spPr>
        <p:txBody>
          <a:bodyPr>
            <a:normAutofit/>
          </a:bodyPr>
          <a:lstStyle/>
          <a:p>
            <a:r>
              <a:rPr lang="en-GB" sz="6000" dirty="0" smtClean="0"/>
              <a:t>4. </a:t>
            </a:r>
            <a:r>
              <a:rPr lang="en-GB" sz="6000" dirty="0" err="1" smtClean="0"/>
              <a:t>ProxBooks</a:t>
            </a:r>
            <a:endParaRPr lang="en-GB" sz="6000" dirty="0"/>
          </a:p>
        </p:txBody>
      </p:sp>
    </p:spTree>
    <p:extLst>
      <p:ext uri="{BB962C8B-B14F-4D97-AF65-F5344CB8AC3E}">
        <p14:creationId xmlns:p14="http://schemas.microsoft.com/office/powerpoint/2010/main" val="3690597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err="1" smtClean="0"/>
              <a:t>ProxBooks</a:t>
            </a:r>
            <a:endParaRPr lang="en-GB" dirty="0"/>
          </a:p>
        </p:txBody>
      </p:sp>
      <p:sp>
        <p:nvSpPr>
          <p:cNvPr id="4" name="TextBox 3"/>
          <p:cNvSpPr txBox="1"/>
          <p:nvPr/>
        </p:nvSpPr>
        <p:spPr>
          <a:xfrm>
            <a:off x="251520" y="1225689"/>
            <a:ext cx="8568952" cy="5632311"/>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One early variant of our 1x2 books  was a ‘Flashcard Book’</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To give an idea how long ago this was – symbols were displayed in plastic floppy disk pockets </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We hadn’t </a:t>
            </a:r>
            <a:r>
              <a:rPr lang="en-GB" sz="3600" dirty="0">
                <a:solidFill>
                  <a:srgbClr val="002060"/>
                </a:solidFill>
                <a:latin typeface="Poor Richard" panose="02080502050505020702" pitchFamily="18" charset="0"/>
              </a:rPr>
              <a:t>heard </a:t>
            </a:r>
            <a:r>
              <a:rPr lang="en-GB" sz="3600" dirty="0" smtClean="0">
                <a:solidFill>
                  <a:srgbClr val="002060"/>
                </a:solidFill>
                <a:latin typeface="Poor Richard" panose="02080502050505020702" pitchFamily="18" charset="0"/>
              </a:rPr>
              <a:t>of PECs then, but Flashcard Books were used with pupils for whom picture exchange was more motivating than pointing.</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296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60" y="-171400"/>
            <a:ext cx="7772400" cy="1470025"/>
          </a:xfrm>
        </p:spPr>
        <p:txBody>
          <a:bodyPr/>
          <a:lstStyle/>
          <a:p>
            <a:r>
              <a:rPr lang="en-GB" dirty="0" err="1" smtClean="0"/>
              <a:t>ProxBooks</a:t>
            </a:r>
            <a:endParaRPr lang="en-GB" dirty="0"/>
          </a:p>
        </p:txBody>
      </p:sp>
      <p:sp>
        <p:nvSpPr>
          <p:cNvPr id="4" name="TextBox 3"/>
          <p:cNvSpPr txBox="1"/>
          <p:nvPr/>
        </p:nvSpPr>
        <p:spPr>
          <a:xfrm>
            <a:off x="249784" y="980728"/>
            <a:ext cx="8568952" cy="2862322"/>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same vocabulary was available as in a 1x2 book, and laid out in the same way;</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but it consisted of movable laminated symbols, stored in plastic pockets.  </a:t>
            </a:r>
          </a:p>
          <a:p>
            <a:endParaRPr lang="en-GB" sz="3600" dirty="0">
              <a:latin typeface="Poor Richard" panose="02080502050505020702"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12976"/>
            <a:ext cx="51720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3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8060" y="-171400"/>
            <a:ext cx="7772400" cy="1470025"/>
          </a:xfrm>
        </p:spPr>
        <p:txBody>
          <a:bodyPr/>
          <a:lstStyle/>
          <a:p>
            <a:r>
              <a:rPr lang="en-GB" dirty="0" err="1" smtClean="0"/>
              <a:t>ProxBooks</a:t>
            </a:r>
            <a:endParaRPr lang="en-GB" dirty="0"/>
          </a:p>
        </p:txBody>
      </p:sp>
      <p:sp>
        <p:nvSpPr>
          <p:cNvPr id="4" name="TextBox 3"/>
          <p:cNvSpPr txBox="1"/>
          <p:nvPr/>
        </p:nvSpPr>
        <p:spPr>
          <a:xfrm>
            <a:off x="179512" y="980728"/>
            <a:ext cx="8568952" cy="3108543"/>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 next planned variant of this book layout will one using recorded </a:t>
            </a:r>
            <a:r>
              <a:rPr lang="en-GB" sz="3200" dirty="0" err="1" smtClean="0">
                <a:solidFill>
                  <a:srgbClr val="002060"/>
                </a:solidFill>
                <a:latin typeface="Poor Richard" panose="02080502050505020702" pitchFamily="18" charset="0"/>
              </a:rPr>
              <a:t>ProxPad</a:t>
            </a:r>
            <a:r>
              <a:rPr lang="en-GB" sz="3200" dirty="0" smtClean="0">
                <a:solidFill>
                  <a:srgbClr val="002060"/>
                </a:solidFill>
                <a:latin typeface="Poor Richard" panose="02080502050505020702" pitchFamily="18" charset="0"/>
              </a:rPr>
              <a:t> tags </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adding a speech output dimension to an old format</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As the child hands over the tag (or the tag attached to an object), it will speak if placed on or ‘swiped’ over  the </a:t>
            </a:r>
            <a:r>
              <a:rPr lang="en-GB" sz="3200" dirty="0" err="1" smtClean="0">
                <a:solidFill>
                  <a:srgbClr val="002060"/>
                </a:solidFill>
                <a:latin typeface="Poor Richard" panose="02080502050505020702" pitchFamily="18" charset="0"/>
              </a:rPr>
              <a:t>Pro</a:t>
            </a:r>
            <a:r>
              <a:rPr lang="en-GB" sz="3600" dirty="0" err="1" smtClean="0">
                <a:solidFill>
                  <a:srgbClr val="002060"/>
                </a:solidFill>
                <a:latin typeface="Poor Richard" panose="02080502050505020702" pitchFamily="18" charset="0"/>
              </a:rPr>
              <a:t>xPad</a:t>
            </a:r>
            <a:r>
              <a:rPr lang="en-GB" sz="3600" dirty="0" smtClean="0">
                <a:solidFill>
                  <a:srgbClr val="002060"/>
                </a:solidFill>
                <a:latin typeface="Poor Richard" panose="02080502050505020702" pitchFamily="18" charset="0"/>
              </a:rPr>
              <a:t>.                                                                                                         </a:t>
            </a:r>
            <a:endParaRPr lang="en-GB" sz="3600" dirty="0">
              <a:latin typeface="Poor Richard" panose="02080502050505020702"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89271"/>
            <a:ext cx="4346833" cy="250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1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568952" cy="6408712"/>
          </a:xfrm>
          <a:prstGeom prst="rect">
            <a:avLst/>
          </a:prstGeom>
          <a:gradFill flip="none" rotWithShape="1">
            <a:gsLst>
              <a:gs pos="0">
                <a:schemeClr val="accent6">
                  <a:lumMod val="90000"/>
                  <a:tint val="66000"/>
                  <a:satMod val="160000"/>
                </a:schemeClr>
              </a:gs>
              <a:gs pos="50000">
                <a:schemeClr val="accent6">
                  <a:lumMod val="90000"/>
                  <a:tint val="44500"/>
                  <a:satMod val="160000"/>
                </a:schemeClr>
              </a:gs>
              <a:gs pos="100000">
                <a:schemeClr val="accent6">
                  <a:lumMod val="90000"/>
                  <a:tint val="23500"/>
                  <a:satMod val="160000"/>
                </a:schemeClr>
              </a:gs>
            </a:gsLst>
            <a:path path="circle">
              <a:fillToRect l="50000" t="50000" r="50000" b="5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2564904"/>
            <a:ext cx="8229600" cy="1143000"/>
          </a:xfrm>
        </p:spPr>
        <p:txBody>
          <a:bodyPr>
            <a:normAutofit fontScale="90000"/>
          </a:bodyPr>
          <a:lstStyle/>
          <a:p>
            <a:r>
              <a:rPr lang="en-GB" sz="6000" dirty="0"/>
              <a:t>5</a:t>
            </a:r>
            <a:r>
              <a:rPr lang="en-GB" sz="6000" dirty="0" smtClean="0"/>
              <a:t>. Sensitive Vocabulary Project</a:t>
            </a:r>
            <a:endParaRPr lang="en-GB" sz="6000" dirty="0"/>
          </a:p>
        </p:txBody>
      </p:sp>
    </p:spTree>
    <p:extLst>
      <p:ext uri="{BB962C8B-B14F-4D97-AF65-F5344CB8AC3E}">
        <p14:creationId xmlns:p14="http://schemas.microsoft.com/office/powerpoint/2010/main" val="3690597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Background</a:t>
            </a:r>
            <a:endParaRPr lang="en-GB" dirty="0"/>
          </a:p>
        </p:txBody>
      </p:sp>
      <p:sp>
        <p:nvSpPr>
          <p:cNvPr id="4" name="TextBox 3"/>
          <p:cNvSpPr txBox="1"/>
          <p:nvPr/>
        </p:nvSpPr>
        <p:spPr>
          <a:xfrm>
            <a:off x="323528" y="1225689"/>
            <a:ext cx="8496944" cy="2862322"/>
          </a:xfrm>
          <a:prstGeom prst="rect">
            <a:avLst/>
          </a:prstGeom>
          <a:noFill/>
        </p:spPr>
        <p:txBody>
          <a:bodyPr wrap="square" rtlCol="0">
            <a:spAutoFit/>
          </a:bodyPr>
          <a:lstStyle/>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I </a:t>
            </a:r>
            <a:r>
              <a:rPr lang="en-GB" sz="3600" dirty="0" smtClean="0">
                <a:solidFill>
                  <a:srgbClr val="002060"/>
                </a:solidFill>
                <a:latin typeface="Poor Richard" panose="02080502050505020702" pitchFamily="18" charset="0"/>
              </a:rPr>
              <a:t>have been asked to talk about recent developments in paper-based resources </a:t>
            </a:r>
            <a:endParaRPr lang="en-GB" sz="3600" dirty="0" smtClean="0">
              <a:solidFill>
                <a:srgbClr val="002060"/>
              </a:solidFill>
              <a:latin typeface="Poor Richard" panose="02080502050505020702" pitchFamily="18" charset="0"/>
            </a:endParaRPr>
          </a:p>
          <a:p>
            <a:pPr marL="457200" indent="-457200">
              <a:buFont typeface="Wingdings" panose="05000000000000000000" pitchFamily="2" charset="2"/>
              <a:buChar char="Ø"/>
            </a:pPr>
            <a:r>
              <a:rPr lang="en-GB" sz="3600" dirty="0" smtClean="0">
                <a:solidFill>
                  <a:srgbClr val="002060"/>
                </a:solidFill>
                <a:latin typeface="Poor Richard" panose="02080502050505020702" pitchFamily="18" charset="0"/>
              </a:rPr>
              <a:t>5 </a:t>
            </a:r>
            <a:r>
              <a:rPr lang="en-GB" sz="3600" dirty="0" smtClean="0">
                <a:solidFill>
                  <a:srgbClr val="002060"/>
                </a:solidFill>
                <a:latin typeface="Poor Richard" panose="02080502050505020702" pitchFamily="18" charset="0"/>
              </a:rPr>
              <a:t>out of 7 of the resources I will describe are rooted in what has been described above.</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6489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Sensitive Vocabulary Project</a:t>
            </a:r>
            <a:endParaRPr lang="en-GB" dirty="0"/>
          </a:p>
        </p:txBody>
      </p:sp>
      <p:sp>
        <p:nvSpPr>
          <p:cNvPr id="4" name="TextBox 3"/>
          <p:cNvSpPr txBox="1"/>
          <p:nvPr/>
        </p:nvSpPr>
        <p:spPr>
          <a:xfrm>
            <a:off x="251520" y="1207557"/>
            <a:ext cx="8568952" cy="5078313"/>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Some years ago, staff from </a:t>
            </a:r>
            <a:r>
              <a:rPr lang="en-GB" sz="3600" dirty="0" err="1" smtClean="0">
                <a:solidFill>
                  <a:srgbClr val="002060"/>
                </a:solidFill>
                <a:latin typeface="Poor Richard" panose="02080502050505020702" pitchFamily="18" charset="0"/>
              </a:rPr>
              <a:t>Treloars</a:t>
            </a:r>
            <a:r>
              <a:rPr lang="en-GB" sz="3600" dirty="0" smtClean="0">
                <a:solidFill>
                  <a:srgbClr val="002060"/>
                </a:solidFill>
                <a:latin typeface="Poor Richard" panose="02080502050505020702" pitchFamily="18" charset="0"/>
              </a:rPr>
              <a:t> School and College, and from </a:t>
            </a:r>
            <a:r>
              <a:rPr lang="en-GB" sz="3600" dirty="0" err="1" smtClean="0">
                <a:solidFill>
                  <a:srgbClr val="002060"/>
                </a:solidFill>
                <a:latin typeface="Poor Richard" panose="02080502050505020702" pitchFamily="18" charset="0"/>
              </a:rPr>
              <a:t>Ingfield</a:t>
            </a:r>
            <a:r>
              <a:rPr lang="en-GB" sz="3600" dirty="0" smtClean="0">
                <a:solidFill>
                  <a:srgbClr val="002060"/>
                </a:solidFill>
                <a:latin typeface="Poor Richard" panose="02080502050505020702" pitchFamily="18" charset="0"/>
              </a:rPr>
              <a:t> Manor School worked together on a collaborative project, </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looking into ways of enabling pupils to discuss and disclose sensitive topics using AAC</a:t>
            </a:r>
            <a:r>
              <a:rPr lang="en-GB" sz="3600" dirty="0">
                <a:solidFill>
                  <a:srgbClr val="002060"/>
                </a:solidFill>
                <a:latin typeface="Poor Richard" panose="02080502050505020702" pitchFamily="18" charset="0"/>
              </a:rPr>
              <a:t> </a:t>
            </a:r>
            <a:r>
              <a:rPr lang="en-GB" sz="3600" dirty="0" smtClean="0">
                <a:solidFill>
                  <a:srgbClr val="002060"/>
                </a:solidFill>
                <a:latin typeface="Poor Richard" panose="02080502050505020702" pitchFamily="18" charset="0"/>
              </a:rPr>
              <a:t>without being led </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project wasn’t about graphic images; but about how to embed and teach more generic vocabulary that could be used for disclosure.</a:t>
            </a:r>
            <a:endParaRPr lang="en-GB" sz="3600" dirty="0">
              <a:latin typeface="Poor Richard" panose="02080502050505020702" pitchFamily="18" charset="0"/>
            </a:endParaRPr>
          </a:p>
        </p:txBody>
      </p:sp>
    </p:spTree>
    <p:extLst>
      <p:ext uri="{BB962C8B-B14F-4D97-AF65-F5344CB8AC3E}">
        <p14:creationId xmlns:p14="http://schemas.microsoft.com/office/powerpoint/2010/main" val="5508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Sensitive Vocabulary Project</a:t>
            </a:r>
            <a:endParaRPr lang="en-GB" dirty="0"/>
          </a:p>
        </p:txBody>
      </p:sp>
      <p:sp>
        <p:nvSpPr>
          <p:cNvPr id="5" name="TextBox 4"/>
          <p:cNvSpPr txBox="1"/>
          <p:nvPr/>
        </p:nvSpPr>
        <p:spPr>
          <a:xfrm>
            <a:off x="340792" y="1396315"/>
            <a:ext cx="8568952" cy="5078313"/>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initial project folded before completion</a:t>
            </a:r>
          </a:p>
          <a:p>
            <a:pPr marL="742950" indent="-742950">
              <a:buFont typeface="Wingdings" panose="05000000000000000000" pitchFamily="2" charset="2"/>
              <a:buChar char="Ø"/>
            </a:pPr>
            <a:r>
              <a:rPr lang="en-GB" sz="3600" dirty="0">
                <a:solidFill>
                  <a:srgbClr val="002060"/>
                </a:solidFill>
                <a:latin typeface="Poor Richard" panose="02080502050505020702" pitchFamily="18" charset="0"/>
              </a:rPr>
              <a:t>F</a:t>
            </a:r>
            <a:r>
              <a:rPr lang="en-GB" sz="3600" dirty="0" smtClean="0">
                <a:solidFill>
                  <a:srgbClr val="002060"/>
                </a:solidFill>
                <a:latin typeface="Poor Richard" panose="02080502050505020702" pitchFamily="18" charset="0"/>
              </a:rPr>
              <a:t>or </a:t>
            </a:r>
            <a:r>
              <a:rPr lang="en-GB" sz="3600" dirty="0" err="1" smtClean="0">
                <a:solidFill>
                  <a:srgbClr val="002060"/>
                </a:solidFill>
                <a:latin typeface="Poor Richard" panose="02080502050505020702" pitchFamily="18" charset="0"/>
              </a:rPr>
              <a:t>Ingfield</a:t>
            </a:r>
            <a:r>
              <a:rPr lang="en-GB" sz="3600" dirty="0" smtClean="0">
                <a:solidFill>
                  <a:srgbClr val="002060"/>
                </a:solidFill>
                <a:latin typeface="Poor Richard" panose="02080502050505020702" pitchFamily="18" charset="0"/>
              </a:rPr>
              <a:t>, there 2 significant outcomes – ‘Something’s Wrong’ Books, and staff advocates chosen by the children.</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Recently we have decided to pick up the project again at </a:t>
            </a:r>
            <a:r>
              <a:rPr lang="en-GB" sz="3600" dirty="0" err="1" smtClean="0">
                <a:solidFill>
                  <a:srgbClr val="002060"/>
                </a:solidFill>
                <a:latin typeface="Poor Richard" panose="02080502050505020702" pitchFamily="18" charset="0"/>
              </a:rPr>
              <a:t>Ingfield</a:t>
            </a:r>
            <a:r>
              <a:rPr lang="en-GB" sz="3600" dirty="0" smtClean="0">
                <a:solidFill>
                  <a:srgbClr val="002060"/>
                </a:solidFill>
                <a:latin typeface="Poor Richard" panose="02080502050505020702" pitchFamily="18" charset="0"/>
              </a:rPr>
              <a:t>, and look at how we can develop our paper-based  and high tech resources to facilitate safeguarding   </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14810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259" y="548680"/>
            <a:ext cx="8568952" cy="1754326"/>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The main strategy is to develop our  ‘</a:t>
            </a:r>
            <a:r>
              <a:rPr lang="en-GB" sz="3600" dirty="0" err="1" smtClean="0">
                <a:solidFill>
                  <a:srgbClr val="002060"/>
                </a:solidFill>
                <a:latin typeface="Poor Richard" panose="02080502050505020702" pitchFamily="18" charset="0"/>
              </a:rPr>
              <a:t>flipout</a:t>
            </a:r>
            <a:r>
              <a:rPr lang="en-GB" sz="3600" dirty="0" smtClean="0">
                <a:solidFill>
                  <a:srgbClr val="002060"/>
                </a:solidFill>
                <a:latin typeface="Poor Richard" panose="02080502050505020702" pitchFamily="18" charset="0"/>
              </a:rPr>
              <a:t> sheets,’ which extend to the side of our books and are used alongside any page </a:t>
            </a:r>
            <a:endParaRPr lang="en-GB" sz="3600" dirty="0">
              <a:latin typeface="Poor Richard" panose="02080502050505020702"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92" y="2780928"/>
            <a:ext cx="8313887" cy="39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92" y="2839366"/>
            <a:ext cx="2903853" cy="378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645" y="2780928"/>
            <a:ext cx="5362350" cy="3845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849" y="2839366"/>
            <a:ext cx="5362350" cy="3780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6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1+#ppt_w/2"/>
                                          </p:val>
                                        </p:tav>
                                        <p:tav tm="100000">
                                          <p:val>
                                            <p:strVal val="#ppt_x"/>
                                          </p:val>
                                        </p:tav>
                                      </p:tavLst>
                                    </p:anim>
                                    <p:anim calcmode="lin" valueType="num">
                                      <p:cBhvr additive="base">
                                        <p:cTn id="14"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1+#ppt_w/2"/>
                                          </p:val>
                                        </p:tav>
                                        <p:tav tm="100000">
                                          <p:val>
                                            <p:strVal val="#ppt_x"/>
                                          </p:val>
                                        </p:tav>
                                      </p:tavLst>
                                    </p:anim>
                                    <p:anim calcmode="lin" valueType="num">
                                      <p:cBhvr additive="base">
                                        <p:cTn id="20"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0" y="188640"/>
            <a:ext cx="2299508" cy="311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568" y="279222"/>
            <a:ext cx="2195494" cy="3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925" y="852535"/>
            <a:ext cx="2678155" cy="3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2472" y="1243335"/>
            <a:ext cx="2249608" cy="306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187" y="1795158"/>
            <a:ext cx="242907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916" y="2336472"/>
            <a:ext cx="2516273" cy="3431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9911" y="2777159"/>
            <a:ext cx="2540361" cy="3464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8053" y="3162624"/>
            <a:ext cx="2520280" cy="343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224" y="3568117"/>
            <a:ext cx="2412581" cy="328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813" y="4164727"/>
            <a:ext cx="2790952" cy="2677656"/>
          </a:xfrm>
          <a:prstGeom prst="rect">
            <a:avLst/>
          </a:prstGeom>
          <a:noFill/>
        </p:spPr>
        <p:txBody>
          <a:bodyPr wrap="square" rtlCol="0">
            <a:spAutoFit/>
          </a:bodyPr>
          <a:lstStyle/>
          <a:p>
            <a:r>
              <a:rPr lang="en-GB" sz="2400" dirty="0" smtClean="0">
                <a:latin typeface="Poor Richard" panose="02080502050505020702" pitchFamily="18" charset="0"/>
              </a:rPr>
              <a:t>Working with a former pupil and AAC user, we have agreed a set of </a:t>
            </a:r>
            <a:r>
              <a:rPr lang="en-GB" sz="2400" dirty="0" err="1" smtClean="0">
                <a:latin typeface="Poor Richard" panose="02080502050505020702" pitchFamily="18" charset="0"/>
              </a:rPr>
              <a:t>flipout</a:t>
            </a:r>
            <a:r>
              <a:rPr lang="en-GB" sz="2400" dirty="0" smtClean="0">
                <a:latin typeface="Poor Richard" panose="02080502050505020702" pitchFamily="18" charset="0"/>
              </a:rPr>
              <a:t> pages which embed non-explicit words, that might be used for disclosure</a:t>
            </a:r>
            <a:endParaRPr lang="en-GB" sz="2400" dirty="0">
              <a:latin typeface="Poor Richard" panose="02080502050505020702" pitchFamily="18" charset="0"/>
            </a:endParaRPr>
          </a:p>
        </p:txBody>
      </p:sp>
    </p:spTree>
    <p:extLst>
      <p:ext uri="{BB962C8B-B14F-4D97-AF65-F5344CB8AC3E}">
        <p14:creationId xmlns:p14="http://schemas.microsoft.com/office/powerpoint/2010/main" val="9506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Sensitive Vocabulary Project</a:t>
            </a:r>
            <a:endParaRPr lang="en-GB" dirty="0"/>
          </a:p>
        </p:txBody>
      </p:sp>
      <p:sp>
        <p:nvSpPr>
          <p:cNvPr id="5" name="TextBox 4"/>
          <p:cNvSpPr txBox="1"/>
          <p:nvPr/>
        </p:nvSpPr>
        <p:spPr>
          <a:xfrm>
            <a:off x="213258" y="1484784"/>
            <a:ext cx="8751229" cy="5016758"/>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We have a long way to go in this project</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For example, we have focused on vocabulary for the 4x4 book – how will this be adapted for younger pupils and those with simpler books?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How do we ensure the </a:t>
            </a:r>
            <a:r>
              <a:rPr lang="en-GB" sz="3200" dirty="0" err="1" smtClean="0">
                <a:solidFill>
                  <a:srgbClr val="002060"/>
                </a:solidFill>
                <a:latin typeface="Poor Richard" panose="02080502050505020702" pitchFamily="18" charset="0"/>
              </a:rPr>
              <a:t>flipout</a:t>
            </a:r>
            <a:r>
              <a:rPr lang="en-GB" sz="3200" dirty="0" smtClean="0">
                <a:solidFill>
                  <a:srgbClr val="002060"/>
                </a:solidFill>
                <a:latin typeface="Poor Richard" panose="02080502050505020702" pitchFamily="18" charset="0"/>
              </a:rPr>
              <a:t> vocabulary is learned?</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Are the books practical to use and produce?</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Also, there is work being done to develop resources for those who do need and want more explicit vocabulary</a:t>
            </a:r>
            <a:endParaRPr lang="en-GB" sz="3200" dirty="0">
              <a:latin typeface="Poor Richard" panose="02080502050505020702" pitchFamily="18" charset="0"/>
            </a:endParaRPr>
          </a:p>
        </p:txBody>
      </p:sp>
    </p:spTree>
    <p:extLst>
      <p:ext uri="{BB962C8B-B14F-4D97-AF65-F5344CB8AC3E}">
        <p14:creationId xmlns:p14="http://schemas.microsoft.com/office/powerpoint/2010/main" val="95065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568952" cy="6408712"/>
          </a:xfrm>
          <a:prstGeom prst="rect">
            <a:avLst/>
          </a:prstGeom>
          <a:gradFill flip="none" rotWithShape="1">
            <a:gsLst>
              <a:gs pos="0">
                <a:schemeClr val="accent6">
                  <a:lumMod val="90000"/>
                  <a:tint val="66000"/>
                  <a:satMod val="160000"/>
                </a:schemeClr>
              </a:gs>
              <a:gs pos="50000">
                <a:schemeClr val="accent6">
                  <a:lumMod val="90000"/>
                  <a:tint val="44500"/>
                  <a:satMod val="160000"/>
                </a:schemeClr>
              </a:gs>
              <a:gs pos="100000">
                <a:schemeClr val="accent6">
                  <a:lumMod val="90000"/>
                  <a:tint val="23500"/>
                  <a:satMod val="160000"/>
                </a:schemeClr>
              </a:gs>
            </a:gsLst>
            <a:path path="circle">
              <a:fillToRect l="50000" t="50000" r="50000" b="5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2564904"/>
            <a:ext cx="8229600" cy="1143000"/>
          </a:xfrm>
        </p:spPr>
        <p:txBody>
          <a:bodyPr>
            <a:normAutofit fontScale="90000"/>
          </a:bodyPr>
          <a:lstStyle/>
          <a:p>
            <a:r>
              <a:rPr lang="en-GB" sz="6000" dirty="0"/>
              <a:t>6</a:t>
            </a:r>
            <a:r>
              <a:rPr lang="en-GB" sz="6000" dirty="0" smtClean="0"/>
              <a:t>. Sign &amp; Symbol Noticeboard &amp; Songbook</a:t>
            </a:r>
            <a:endParaRPr lang="en-GB" sz="6000" dirty="0"/>
          </a:p>
        </p:txBody>
      </p:sp>
    </p:spTree>
    <p:extLst>
      <p:ext uri="{BB962C8B-B14F-4D97-AF65-F5344CB8AC3E}">
        <p14:creationId xmlns:p14="http://schemas.microsoft.com/office/powerpoint/2010/main" val="1267759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15416"/>
            <a:ext cx="8369072" cy="1470025"/>
          </a:xfrm>
        </p:spPr>
        <p:txBody>
          <a:bodyPr>
            <a:normAutofit/>
          </a:bodyPr>
          <a:lstStyle/>
          <a:p>
            <a:r>
              <a:rPr lang="en-GB" sz="3600" dirty="0" smtClean="0"/>
              <a:t>Sign </a:t>
            </a:r>
            <a:r>
              <a:rPr lang="en-GB" sz="3600" dirty="0"/>
              <a:t>and Symbol Noticeboard and Songbooks</a:t>
            </a:r>
          </a:p>
        </p:txBody>
      </p:sp>
      <p:sp>
        <p:nvSpPr>
          <p:cNvPr id="5" name="TextBox 4"/>
          <p:cNvSpPr txBox="1"/>
          <p:nvPr/>
        </p:nvSpPr>
        <p:spPr>
          <a:xfrm>
            <a:off x="14888" y="836712"/>
            <a:ext cx="9309640" cy="954107"/>
          </a:xfrm>
          <a:prstGeom prst="rect">
            <a:avLst/>
          </a:prstGeom>
          <a:noFill/>
        </p:spPr>
        <p:txBody>
          <a:bodyPr wrap="square" rtlCol="0">
            <a:spAutoFit/>
          </a:bodyPr>
          <a:lstStyle/>
          <a:p>
            <a:r>
              <a:rPr lang="en-GB" sz="2800" dirty="0" smtClean="0">
                <a:solidFill>
                  <a:srgbClr val="002060"/>
                </a:solidFill>
                <a:latin typeface="Poor Richard" panose="02080502050505020702" pitchFamily="18" charset="0"/>
              </a:rPr>
              <a:t>Outside the S&amp;LT Room is a noticeboard, on which are displayed signs and symbols of the week + a functional communication target</a:t>
            </a:r>
            <a:endParaRPr lang="en-GB" sz="2800" dirty="0">
              <a:latin typeface="Poor Richard" panose="02080502050505020702"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848"/>
            <a:ext cx="579310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11924" y="2119536"/>
            <a:ext cx="3203848" cy="4401205"/>
          </a:xfrm>
          <a:prstGeom prst="rect">
            <a:avLst/>
          </a:prstGeom>
          <a:noFill/>
        </p:spPr>
        <p:txBody>
          <a:bodyPr wrap="square" rtlCol="0">
            <a:spAutoFit/>
          </a:bodyPr>
          <a:lstStyle/>
          <a:p>
            <a:r>
              <a:rPr lang="en-GB" sz="2800" dirty="0" smtClean="0">
                <a:solidFill>
                  <a:srgbClr val="002060"/>
                </a:solidFill>
                <a:latin typeface="Poor Richard" panose="02080502050505020702" pitchFamily="18" charset="0"/>
              </a:rPr>
              <a:t>The primary purpose is to ensure that the teaching of signs and symbols is embedded into different situations throughout the week; and that staff don’t forget that AAC is not just about answering questions.</a:t>
            </a:r>
            <a:endParaRPr lang="en-GB" sz="2800" dirty="0">
              <a:latin typeface="Poor Richard" panose="02080502050505020702" pitchFamily="18" charset="0"/>
            </a:endParaRPr>
          </a:p>
        </p:txBody>
      </p:sp>
    </p:spTree>
    <p:extLst>
      <p:ext uri="{BB962C8B-B14F-4D97-AF65-F5344CB8AC3E}">
        <p14:creationId xmlns:p14="http://schemas.microsoft.com/office/powerpoint/2010/main" val="124850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Sign and Symbol Noticeboard and Songbooks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9" y="2492896"/>
            <a:ext cx="8820472" cy="334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71" y="1313765"/>
            <a:ext cx="9309640" cy="954107"/>
          </a:xfrm>
          <a:prstGeom prst="rect">
            <a:avLst/>
          </a:prstGeom>
          <a:noFill/>
        </p:spPr>
        <p:txBody>
          <a:bodyPr wrap="square" rtlCol="0">
            <a:spAutoFit/>
          </a:bodyPr>
          <a:lstStyle/>
          <a:p>
            <a:r>
              <a:rPr lang="en-GB" sz="2800" dirty="0" smtClean="0">
                <a:solidFill>
                  <a:srgbClr val="002060"/>
                </a:solidFill>
                <a:latin typeface="Poor Richard" panose="02080502050505020702" pitchFamily="18" charset="0"/>
              </a:rPr>
              <a:t>Vocabulary and Communication Functions to be covered are incorporated into annually recurring plans</a:t>
            </a:r>
            <a:endParaRPr lang="en-GB" sz="2800" dirty="0">
              <a:latin typeface="Poor Richard" panose="02080502050505020702"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3" y="2924944"/>
            <a:ext cx="8993831" cy="333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3" y="3356992"/>
            <a:ext cx="9191626"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03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66307"/>
            <a:ext cx="8547975" cy="1470025"/>
          </a:xfrm>
        </p:spPr>
        <p:txBody>
          <a:bodyPr>
            <a:normAutofit/>
          </a:bodyPr>
          <a:lstStyle/>
          <a:p>
            <a:r>
              <a:rPr lang="en-GB" sz="3600" dirty="0" smtClean="0"/>
              <a:t>Sign and Symbol Noticeboard and Songbooks</a:t>
            </a:r>
            <a:endParaRPr lang="en-GB" sz="3600" dirty="0"/>
          </a:p>
        </p:txBody>
      </p:sp>
      <p:sp>
        <p:nvSpPr>
          <p:cNvPr id="4" name="TextBox 3"/>
          <p:cNvSpPr txBox="1"/>
          <p:nvPr/>
        </p:nvSpPr>
        <p:spPr>
          <a:xfrm>
            <a:off x="0" y="1052736"/>
            <a:ext cx="1940405" cy="5693866"/>
          </a:xfrm>
          <a:prstGeom prst="rect">
            <a:avLst/>
          </a:prstGeom>
          <a:noFill/>
        </p:spPr>
        <p:txBody>
          <a:bodyPr wrap="square" rtlCol="0">
            <a:spAutoFit/>
          </a:bodyPr>
          <a:lstStyle/>
          <a:p>
            <a:r>
              <a:rPr lang="en-GB" sz="2800" dirty="0" smtClean="0">
                <a:solidFill>
                  <a:srgbClr val="002060"/>
                </a:solidFill>
                <a:latin typeface="Poor Richard" panose="02080502050505020702" pitchFamily="18" charset="0"/>
              </a:rPr>
              <a:t>and for each week, the signing and symbol vocabulary has been incorporated into a song, using tunes which should be familiar to most staff</a:t>
            </a:r>
          </a:p>
          <a:p>
            <a:endParaRPr lang="en-GB" sz="2800" dirty="0">
              <a:latin typeface="Poor Richard" panose="02080502050505020702"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319149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428043"/>
            <a:ext cx="3475867" cy="494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148" y="1519561"/>
            <a:ext cx="3321783" cy="493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383" y="1519561"/>
            <a:ext cx="3520991" cy="5167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1788" y="1579896"/>
            <a:ext cx="3378750" cy="504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4383" y="1453501"/>
            <a:ext cx="3665710" cy="5233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38" y="1453501"/>
            <a:ext cx="3713399" cy="51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973" y="1461459"/>
            <a:ext cx="3488530" cy="521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1788" y="1631311"/>
            <a:ext cx="3190875" cy="496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8456" y="1428043"/>
            <a:ext cx="3393047" cy="522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43523" y="1305230"/>
            <a:ext cx="3516569" cy="534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6483" y="1499823"/>
            <a:ext cx="3886437" cy="514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5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additive="base">
                                        <p:cTn id="19" dur="500" fill="hold"/>
                                        <p:tgtEl>
                                          <p:spTgt spid="6147"/>
                                        </p:tgtEl>
                                        <p:attrNameLst>
                                          <p:attrName>ppt_x</p:attrName>
                                        </p:attrNameLst>
                                      </p:cBhvr>
                                      <p:tavLst>
                                        <p:tav tm="0">
                                          <p:val>
                                            <p:strVal val="#ppt_x"/>
                                          </p:val>
                                        </p:tav>
                                        <p:tav tm="100000">
                                          <p:val>
                                            <p:strVal val="#ppt_x"/>
                                          </p:val>
                                        </p:tav>
                                      </p:tavLst>
                                    </p:anim>
                                    <p:anim calcmode="lin" valueType="num">
                                      <p:cBhvr additive="base">
                                        <p:cTn id="20"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147"/>
                                        </p:tgtEl>
                                        <p:attrNameLst>
                                          <p:attrName>style.visibility</p:attrName>
                                        </p:attrNameLst>
                                      </p:cBhvr>
                                      <p:to>
                                        <p:strVal val="hidden"/>
                                      </p:to>
                                    </p:set>
                                  </p:childTnLst>
                                </p:cTn>
                              </p:par>
                              <p:par>
                                <p:cTn id="25" presetID="2" presetClass="entr" presetSubtype="4" fill="hold" nodeType="withEffect">
                                  <p:stCondLst>
                                    <p:cond delay="0"/>
                                  </p:stCondLst>
                                  <p:childTnLst>
                                    <p:set>
                                      <p:cBhvr>
                                        <p:cTn id="26" dur="1" fill="hold">
                                          <p:stCondLst>
                                            <p:cond delay="0"/>
                                          </p:stCondLst>
                                        </p:cTn>
                                        <p:tgtEl>
                                          <p:spTgt spid="6148"/>
                                        </p:tgtEl>
                                        <p:attrNameLst>
                                          <p:attrName>style.visibility</p:attrName>
                                        </p:attrNameLst>
                                      </p:cBhvr>
                                      <p:to>
                                        <p:strVal val="visible"/>
                                      </p:to>
                                    </p:set>
                                    <p:anim calcmode="lin" valueType="num">
                                      <p:cBhvr additive="base">
                                        <p:cTn id="27" dur="500" fill="hold"/>
                                        <p:tgtEl>
                                          <p:spTgt spid="6148"/>
                                        </p:tgtEl>
                                        <p:attrNameLst>
                                          <p:attrName>ppt_x</p:attrName>
                                        </p:attrNameLst>
                                      </p:cBhvr>
                                      <p:tavLst>
                                        <p:tav tm="0">
                                          <p:val>
                                            <p:strVal val="#ppt_x"/>
                                          </p:val>
                                        </p:tav>
                                        <p:tav tm="100000">
                                          <p:val>
                                            <p:strVal val="#ppt_x"/>
                                          </p:val>
                                        </p:tav>
                                      </p:tavLst>
                                    </p:anim>
                                    <p:anim calcmode="lin" valueType="num">
                                      <p:cBhvr additive="base">
                                        <p:cTn id="2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48"/>
                                        </p:tgtEl>
                                        <p:attrNameLst>
                                          <p:attrName>style.visibility</p:attrName>
                                        </p:attrNameLst>
                                      </p:cBhvr>
                                      <p:to>
                                        <p:strVal val="hidden"/>
                                      </p:to>
                                    </p:set>
                                  </p:childTnLst>
                                </p:cTn>
                              </p:par>
                              <p:par>
                                <p:cTn id="33" presetID="2" presetClass="entr" presetSubtype="4" fill="hold" nodeType="withEffect">
                                  <p:stCondLst>
                                    <p:cond delay="0"/>
                                  </p:stCondLst>
                                  <p:childTnLst>
                                    <p:set>
                                      <p:cBhvr>
                                        <p:cTn id="34" dur="1" fill="hold">
                                          <p:stCondLst>
                                            <p:cond delay="0"/>
                                          </p:stCondLst>
                                        </p:cTn>
                                        <p:tgtEl>
                                          <p:spTgt spid="6149"/>
                                        </p:tgtEl>
                                        <p:attrNameLst>
                                          <p:attrName>style.visibility</p:attrName>
                                        </p:attrNameLst>
                                      </p:cBhvr>
                                      <p:to>
                                        <p:strVal val="visible"/>
                                      </p:to>
                                    </p:set>
                                    <p:anim calcmode="lin" valueType="num">
                                      <p:cBhvr additive="base">
                                        <p:cTn id="35" dur="500" fill="hold"/>
                                        <p:tgtEl>
                                          <p:spTgt spid="6149"/>
                                        </p:tgtEl>
                                        <p:attrNameLst>
                                          <p:attrName>ppt_x</p:attrName>
                                        </p:attrNameLst>
                                      </p:cBhvr>
                                      <p:tavLst>
                                        <p:tav tm="0">
                                          <p:val>
                                            <p:strVal val="#ppt_x"/>
                                          </p:val>
                                        </p:tav>
                                        <p:tav tm="100000">
                                          <p:val>
                                            <p:strVal val="#ppt_x"/>
                                          </p:val>
                                        </p:tav>
                                      </p:tavLst>
                                    </p:anim>
                                    <p:anim calcmode="lin" valueType="num">
                                      <p:cBhvr additive="base">
                                        <p:cTn id="36"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149"/>
                                        </p:tgtEl>
                                        <p:attrNameLst>
                                          <p:attrName>style.visibility</p:attrName>
                                        </p:attrNameLst>
                                      </p:cBhvr>
                                      <p:to>
                                        <p:strVal val="hidden"/>
                                      </p:to>
                                    </p:set>
                                  </p:childTnLst>
                                </p:cTn>
                              </p:par>
                            </p:childTnLst>
                          </p:cTn>
                        </p:par>
                        <p:par>
                          <p:cTn id="41" fill="hold">
                            <p:stCondLst>
                              <p:cond delay="0"/>
                            </p:stCondLst>
                            <p:childTnLst>
                              <p:par>
                                <p:cTn id="42" presetID="2" presetClass="entr" presetSubtype="4" fill="hold" nodeType="afterEffect">
                                  <p:stCondLst>
                                    <p:cond delay="0"/>
                                  </p:stCondLst>
                                  <p:childTnLst>
                                    <p:set>
                                      <p:cBhvr>
                                        <p:cTn id="43" dur="1" fill="hold">
                                          <p:stCondLst>
                                            <p:cond delay="0"/>
                                          </p:stCondLst>
                                        </p:cTn>
                                        <p:tgtEl>
                                          <p:spTgt spid="6152"/>
                                        </p:tgtEl>
                                        <p:attrNameLst>
                                          <p:attrName>style.visibility</p:attrName>
                                        </p:attrNameLst>
                                      </p:cBhvr>
                                      <p:to>
                                        <p:strVal val="visible"/>
                                      </p:to>
                                    </p:set>
                                    <p:anim calcmode="lin" valueType="num">
                                      <p:cBhvr additive="base">
                                        <p:cTn id="44" dur="500" fill="hold"/>
                                        <p:tgtEl>
                                          <p:spTgt spid="6152"/>
                                        </p:tgtEl>
                                        <p:attrNameLst>
                                          <p:attrName>ppt_x</p:attrName>
                                        </p:attrNameLst>
                                      </p:cBhvr>
                                      <p:tavLst>
                                        <p:tav tm="0">
                                          <p:val>
                                            <p:strVal val="#ppt_x"/>
                                          </p:val>
                                        </p:tav>
                                        <p:tav tm="100000">
                                          <p:val>
                                            <p:strVal val="#ppt_x"/>
                                          </p:val>
                                        </p:tav>
                                      </p:tavLst>
                                    </p:anim>
                                    <p:anim calcmode="lin" valueType="num">
                                      <p:cBhvr additive="base">
                                        <p:cTn id="45" dur="500" fill="hold"/>
                                        <p:tgtEl>
                                          <p:spTgt spid="6152"/>
                                        </p:tgtEl>
                                        <p:attrNameLst>
                                          <p:attrName>ppt_y</p:attrName>
                                        </p:attrNameLst>
                                      </p:cBhvr>
                                      <p:tavLst>
                                        <p:tav tm="0">
                                          <p:val>
                                            <p:strVal val="1+#ppt_h/2"/>
                                          </p:val>
                                        </p:tav>
                                        <p:tav tm="100000">
                                          <p:val>
                                            <p:strVal val="#ppt_y"/>
                                          </p:val>
                                        </p:tav>
                                      </p:tavLst>
                                    </p:anim>
                                  </p:childTnLst>
                                </p:cTn>
                              </p:par>
                              <p:par>
                                <p:cTn id="46" presetID="1" presetClass="exit" presetSubtype="0" fill="hold" nodeType="withEffect">
                                  <p:stCondLst>
                                    <p:cond delay="0"/>
                                  </p:stCondLst>
                                  <p:childTnLst>
                                    <p:set>
                                      <p:cBhvr>
                                        <p:cTn id="47" dur="1" fill="hold">
                                          <p:stCondLst>
                                            <p:cond delay="0"/>
                                          </p:stCondLst>
                                        </p:cTn>
                                        <p:tgtEl>
                                          <p:spTgt spid="614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153"/>
                                        </p:tgtEl>
                                        <p:attrNameLst>
                                          <p:attrName>style.visibility</p:attrName>
                                        </p:attrNameLst>
                                      </p:cBhvr>
                                      <p:to>
                                        <p:strVal val="visible"/>
                                      </p:to>
                                    </p:set>
                                    <p:anim calcmode="lin" valueType="num">
                                      <p:cBhvr additive="base">
                                        <p:cTn id="52" dur="500" fill="hold"/>
                                        <p:tgtEl>
                                          <p:spTgt spid="6153"/>
                                        </p:tgtEl>
                                        <p:attrNameLst>
                                          <p:attrName>ppt_x</p:attrName>
                                        </p:attrNameLst>
                                      </p:cBhvr>
                                      <p:tavLst>
                                        <p:tav tm="0">
                                          <p:val>
                                            <p:strVal val="#ppt_x"/>
                                          </p:val>
                                        </p:tav>
                                        <p:tav tm="100000">
                                          <p:val>
                                            <p:strVal val="#ppt_x"/>
                                          </p:val>
                                        </p:tav>
                                      </p:tavLst>
                                    </p:anim>
                                    <p:anim calcmode="lin" valueType="num">
                                      <p:cBhvr additive="base">
                                        <p:cTn id="53"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6153"/>
                                        </p:tgtEl>
                                        <p:attrNameLst>
                                          <p:attrName>style.visibility</p:attrName>
                                        </p:attrNameLst>
                                      </p:cBhvr>
                                      <p:to>
                                        <p:strVal val="hidden"/>
                                      </p:to>
                                    </p:set>
                                  </p:childTnLst>
                                </p:cTn>
                              </p:par>
                              <p:par>
                                <p:cTn id="58" presetID="2" presetClass="entr" presetSubtype="4" fill="hold" nodeType="withEffect">
                                  <p:stCondLst>
                                    <p:cond delay="0"/>
                                  </p:stCondLst>
                                  <p:childTnLst>
                                    <p:set>
                                      <p:cBhvr>
                                        <p:cTn id="59" dur="1" fill="hold">
                                          <p:stCondLst>
                                            <p:cond delay="0"/>
                                          </p:stCondLst>
                                        </p:cTn>
                                        <p:tgtEl>
                                          <p:spTgt spid="6154"/>
                                        </p:tgtEl>
                                        <p:attrNameLst>
                                          <p:attrName>style.visibility</p:attrName>
                                        </p:attrNameLst>
                                      </p:cBhvr>
                                      <p:to>
                                        <p:strVal val="visible"/>
                                      </p:to>
                                    </p:set>
                                    <p:anim calcmode="lin" valueType="num">
                                      <p:cBhvr additive="base">
                                        <p:cTn id="60" dur="500" fill="hold"/>
                                        <p:tgtEl>
                                          <p:spTgt spid="6154"/>
                                        </p:tgtEl>
                                        <p:attrNameLst>
                                          <p:attrName>ppt_x</p:attrName>
                                        </p:attrNameLst>
                                      </p:cBhvr>
                                      <p:tavLst>
                                        <p:tav tm="0">
                                          <p:val>
                                            <p:strVal val="#ppt_x"/>
                                          </p:val>
                                        </p:tav>
                                        <p:tav tm="100000">
                                          <p:val>
                                            <p:strVal val="#ppt_x"/>
                                          </p:val>
                                        </p:tav>
                                      </p:tavLst>
                                    </p:anim>
                                    <p:anim calcmode="lin" valueType="num">
                                      <p:cBhvr additive="base">
                                        <p:cTn id="61"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6154"/>
                                        </p:tgtEl>
                                        <p:attrNameLst>
                                          <p:attrName>style.visibility</p:attrName>
                                        </p:attrNameLst>
                                      </p:cBhvr>
                                      <p:to>
                                        <p:strVal val="hidden"/>
                                      </p:to>
                                    </p:set>
                                  </p:childTnLst>
                                </p:cTn>
                              </p:par>
                              <p:par>
                                <p:cTn id="66" presetID="2" presetClass="entr" presetSubtype="4" fill="hold" nodeType="withEffect">
                                  <p:stCondLst>
                                    <p:cond delay="0"/>
                                  </p:stCondLst>
                                  <p:childTnLst>
                                    <p:set>
                                      <p:cBhvr>
                                        <p:cTn id="67" dur="1" fill="hold">
                                          <p:stCondLst>
                                            <p:cond delay="0"/>
                                          </p:stCondLst>
                                        </p:cTn>
                                        <p:tgtEl>
                                          <p:spTgt spid="6155"/>
                                        </p:tgtEl>
                                        <p:attrNameLst>
                                          <p:attrName>style.visibility</p:attrName>
                                        </p:attrNameLst>
                                      </p:cBhvr>
                                      <p:to>
                                        <p:strVal val="visible"/>
                                      </p:to>
                                    </p:set>
                                    <p:anim calcmode="lin" valueType="num">
                                      <p:cBhvr additive="base">
                                        <p:cTn id="68" dur="500" fill="hold"/>
                                        <p:tgtEl>
                                          <p:spTgt spid="6155"/>
                                        </p:tgtEl>
                                        <p:attrNameLst>
                                          <p:attrName>ppt_x</p:attrName>
                                        </p:attrNameLst>
                                      </p:cBhvr>
                                      <p:tavLst>
                                        <p:tav tm="0">
                                          <p:val>
                                            <p:strVal val="#ppt_x"/>
                                          </p:val>
                                        </p:tav>
                                        <p:tav tm="100000">
                                          <p:val>
                                            <p:strVal val="#ppt_x"/>
                                          </p:val>
                                        </p:tav>
                                      </p:tavLst>
                                    </p:anim>
                                    <p:anim calcmode="lin" valueType="num">
                                      <p:cBhvr additive="base">
                                        <p:cTn id="69"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615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6152"/>
                                        </p:tgtEl>
                                        <p:attrNameLst>
                                          <p:attrName>style.visibility</p:attrName>
                                        </p:attrNameLst>
                                      </p:cBhvr>
                                      <p:to>
                                        <p:strVal val="hidden"/>
                                      </p:to>
                                    </p:set>
                                  </p:childTnLst>
                                </p:cTn>
                              </p:par>
                              <p:par>
                                <p:cTn id="78" presetID="2" presetClass="entr" presetSubtype="4" fill="hold" nodeType="withEffect">
                                  <p:stCondLst>
                                    <p:cond delay="0"/>
                                  </p:stCondLst>
                                  <p:childTnLst>
                                    <p:set>
                                      <p:cBhvr>
                                        <p:cTn id="79" dur="1" fill="hold">
                                          <p:stCondLst>
                                            <p:cond delay="0"/>
                                          </p:stCondLst>
                                        </p:cTn>
                                        <p:tgtEl>
                                          <p:spTgt spid="6156"/>
                                        </p:tgtEl>
                                        <p:attrNameLst>
                                          <p:attrName>style.visibility</p:attrName>
                                        </p:attrNameLst>
                                      </p:cBhvr>
                                      <p:to>
                                        <p:strVal val="visible"/>
                                      </p:to>
                                    </p:set>
                                    <p:anim calcmode="lin" valueType="num">
                                      <p:cBhvr additive="base">
                                        <p:cTn id="80" dur="500" fill="hold"/>
                                        <p:tgtEl>
                                          <p:spTgt spid="6156"/>
                                        </p:tgtEl>
                                        <p:attrNameLst>
                                          <p:attrName>ppt_x</p:attrName>
                                        </p:attrNameLst>
                                      </p:cBhvr>
                                      <p:tavLst>
                                        <p:tav tm="0">
                                          <p:val>
                                            <p:strVal val="#ppt_x"/>
                                          </p:val>
                                        </p:tav>
                                        <p:tav tm="100000">
                                          <p:val>
                                            <p:strVal val="#ppt_x"/>
                                          </p:val>
                                        </p:tav>
                                      </p:tavLst>
                                    </p:anim>
                                    <p:anim calcmode="lin" valueType="num">
                                      <p:cBhvr additive="base">
                                        <p:cTn id="81"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157"/>
                                        </p:tgtEl>
                                        <p:attrNameLst>
                                          <p:attrName>style.visibility</p:attrName>
                                        </p:attrNameLst>
                                      </p:cBhvr>
                                      <p:to>
                                        <p:strVal val="visible"/>
                                      </p:to>
                                    </p:set>
                                    <p:anim calcmode="lin" valueType="num">
                                      <p:cBhvr additive="base">
                                        <p:cTn id="86" dur="500" fill="hold"/>
                                        <p:tgtEl>
                                          <p:spTgt spid="6157"/>
                                        </p:tgtEl>
                                        <p:attrNameLst>
                                          <p:attrName>ppt_x</p:attrName>
                                        </p:attrNameLst>
                                      </p:cBhvr>
                                      <p:tavLst>
                                        <p:tav tm="0">
                                          <p:val>
                                            <p:strVal val="#ppt_x"/>
                                          </p:val>
                                        </p:tav>
                                        <p:tav tm="100000">
                                          <p:val>
                                            <p:strVal val="#ppt_x"/>
                                          </p:val>
                                        </p:tav>
                                      </p:tavLst>
                                    </p:anim>
                                    <p:anim calcmode="lin" valueType="num">
                                      <p:cBhvr additive="base">
                                        <p:cTn id="87" dur="500" fill="hold"/>
                                        <p:tgtEl>
                                          <p:spTgt spid="6157"/>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6157"/>
                                        </p:tgtEl>
                                        <p:attrNameLst>
                                          <p:attrName>style.visibility</p:attrName>
                                        </p:attrNameLst>
                                      </p:cBhvr>
                                      <p:to>
                                        <p:strVal val="hidden"/>
                                      </p:to>
                                    </p:set>
                                  </p:childTnLst>
                                </p:cTn>
                              </p:par>
                              <p:par>
                                <p:cTn id="92" presetID="2" presetClass="entr" presetSubtype="4" fill="hold" nodeType="withEffect">
                                  <p:stCondLst>
                                    <p:cond delay="0"/>
                                  </p:stCondLst>
                                  <p:childTnLst>
                                    <p:set>
                                      <p:cBhvr>
                                        <p:cTn id="93" dur="1" fill="hold">
                                          <p:stCondLst>
                                            <p:cond delay="0"/>
                                          </p:stCondLst>
                                        </p:cTn>
                                        <p:tgtEl>
                                          <p:spTgt spid="6158"/>
                                        </p:tgtEl>
                                        <p:attrNameLst>
                                          <p:attrName>style.visibility</p:attrName>
                                        </p:attrNameLst>
                                      </p:cBhvr>
                                      <p:to>
                                        <p:strVal val="visible"/>
                                      </p:to>
                                    </p:set>
                                    <p:anim calcmode="lin" valueType="num">
                                      <p:cBhvr additive="base">
                                        <p:cTn id="94" dur="500" fill="hold"/>
                                        <p:tgtEl>
                                          <p:spTgt spid="6158"/>
                                        </p:tgtEl>
                                        <p:attrNameLst>
                                          <p:attrName>ppt_x</p:attrName>
                                        </p:attrNameLst>
                                      </p:cBhvr>
                                      <p:tavLst>
                                        <p:tav tm="0">
                                          <p:val>
                                            <p:strVal val="#ppt_x"/>
                                          </p:val>
                                        </p:tav>
                                        <p:tav tm="100000">
                                          <p:val>
                                            <p:strVal val="#ppt_x"/>
                                          </p:val>
                                        </p:tav>
                                      </p:tavLst>
                                    </p:anim>
                                    <p:anim calcmode="lin" valueType="num">
                                      <p:cBhvr additive="base">
                                        <p:cTn id="95"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6158"/>
                                        </p:tgtEl>
                                        <p:attrNameLst>
                                          <p:attrName>style.visibility</p:attrName>
                                        </p:attrNameLst>
                                      </p:cBhvr>
                                      <p:to>
                                        <p:strVal val="hidden"/>
                                      </p:to>
                                    </p:set>
                                  </p:childTnLst>
                                </p:cTn>
                              </p:par>
                              <p:par>
                                <p:cTn id="100" presetID="2" presetClass="entr" presetSubtype="4" fill="hold" nodeType="withEffect">
                                  <p:stCondLst>
                                    <p:cond delay="0"/>
                                  </p:stCondLst>
                                  <p:childTnLst>
                                    <p:set>
                                      <p:cBhvr>
                                        <p:cTn id="101" dur="1" fill="hold">
                                          <p:stCondLst>
                                            <p:cond delay="0"/>
                                          </p:stCondLst>
                                        </p:cTn>
                                        <p:tgtEl>
                                          <p:spTgt spid="6159"/>
                                        </p:tgtEl>
                                        <p:attrNameLst>
                                          <p:attrName>style.visibility</p:attrName>
                                        </p:attrNameLst>
                                      </p:cBhvr>
                                      <p:to>
                                        <p:strVal val="visible"/>
                                      </p:to>
                                    </p:set>
                                    <p:anim calcmode="lin" valueType="num">
                                      <p:cBhvr additive="base">
                                        <p:cTn id="102" dur="500" fill="hold"/>
                                        <p:tgtEl>
                                          <p:spTgt spid="6159"/>
                                        </p:tgtEl>
                                        <p:attrNameLst>
                                          <p:attrName>ppt_x</p:attrName>
                                        </p:attrNameLst>
                                      </p:cBhvr>
                                      <p:tavLst>
                                        <p:tav tm="0">
                                          <p:val>
                                            <p:strVal val="#ppt_x"/>
                                          </p:val>
                                        </p:tav>
                                        <p:tav tm="100000">
                                          <p:val>
                                            <p:strVal val="#ppt_x"/>
                                          </p:val>
                                        </p:tav>
                                      </p:tavLst>
                                    </p:anim>
                                    <p:anim calcmode="lin" valueType="num">
                                      <p:cBhvr additive="base">
                                        <p:cTn id="103" dur="500" fill="hold"/>
                                        <p:tgtEl>
                                          <p:spTgt spid="6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568952" cy="6408712"/>
          </a:xfrm>
          <a:prstGeom prst="rect">
            <a:avLst/>
          </a:prstGeom>
          <a:gradFill flip="none" rotWithShape="1">
            <a:gsLst>
              <a:gs pos="0">
                <a:schemeClr val="accent6">
                  <a:lumMod val="90000"/>
                  <a:tint val="66000"/>
                  <a:satMod val="160000"/>
                </a:schemeClr>
              </a:gs>
              <a:gs pos="50000">
                <a:schemeClr val="accent6">
                  <a:lumMod val="90000"/>
                  <a:tint val="44500"/>
                  <a:satMod val="160000"/>
                </a:schemeClr>
              </a:gs>
              <a:gs pos="100000">
                <a:schemeClr val="accent6">
                  <a:lumMod val="90000"/>
                  <a:tint val="23500"/>
                  <a:satMod val="160000"/>
                </a:schemeClr>
              </a:gs>
            </a:gsLst>
            <a:path path="circle">
              <a:fillToRect l="50000" t="50000" r="50000" b="5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2564904"/>
            <a:ext cx="8229600" cy="1143000"/>
          </a:xfrm>
        </p:spPr>
        <p:txBody>
          <a:bodyPr>
            <a:normAutofit/>
          </a:bodyPr>
          <a:lstStyle/>
          <a:p>
            <a:r>
              <a:rPr lang="en-GB" sz="6000" dirty="0"/>
              <a:t>7</a:t>
            </a:r>
            <a:r>
              <a:rPr lang="en-GB" sz="6000" dirty="0" smtClean="0"/>
              <a:t>. Clue Boards</a:t>
            </a:r>
            <a:endParaRPr lang="en-GB" sz="6000" dirty="0"/>
          </a:p>
        </p:txBody>
      </p:sp>
    </p:spTree>
    <p:extLst>
      <p:ext uri="{BB962C8B-B14F-4D97-AF65-F5344CB8AC3E}">
        <p14:creationId xmlns:p14="http://schemas.microsoft.com/office/powerpoint/2010/main" val="1267759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Recent Developments in Paper-Based Resources</a:t>
            </a:r>
            <a:endParaRPr lang="en-GB" dirty="0"/>
          </a:p>
        </p:txBody>
      </p:sp>
      <p:sp>
        <p:nvSpPr>
          <p:cNvPr id="4" name="TextBox 3"/>
          <p:cNvSpPr txBox="1"/>
          <p:nvPr/>
        </p:nvSpPr>
        <p:spPr>
          <a:xfrm>
            <a:off x="339800" y="1628800"/>
            <a:ext cx="8568952" cy="3970318"/>
          </a:xfrm>
          <a:prstGeom prst="rect">
            <a:avLst/>
          </a:prstGeom>
          <a:noFill/>
        </p:spPr>
        <p:txBody>
          <a:bodyPr wrap="square" rtlCol="0">
            <a:spAutoFit/>
          </a:bodyPr>
          <a:lstStyle/>
          <a:p>
            <a:pPr marL="742950" indent="-742950">
              <a:buFont typeface="+mj-lt"/>
              <a:buAutoNum type="arabicPeriod"/>
            </a:pPr>
            <a:r>
              <a:rPr lang="en-GB" sz="3600" dirty="0" smtClean="0">
                <a:solidFill>
                  <a:srgbClr val="002060"/>
                </a:solidFill>
                <a:latin typeface="Poor Richard" panose="02080502050505020702" pitchFamily="18" charset="0"/>
              </a:rPr>
              <a:t>Colour-Zoned books</a:t>
            </a:r>
          </a:p>
          <a:p>
            <a:pPr marL="742950" indent="-742950">
              <a:buFont typeface="+mj-lt"/>
              <a:buAutoNum type="arabicPeriod"/>
            </a:pPr>
            <a:r>
              <a:rPr lang="en-GB" sz="3600" dirty="0" smtClean="0">
                <a:solidFill>
                  <a:srgbClr val="002060"/>
                </a:solidFill>
                <a:latin typeface="Poor Richard" panose="02080502050505020702" pitchFamily="18" charset="0"/>
              </a:rPr>
              <a:t>Block Scanning books</a:t>
            </a:r>
          </a:p>
          <a:p>
            <a:pPr marL="742950" indent="-742950">
              <a:buFont typeface="+mj-lt"/>
              <a:buAutoNum type="arabicPeriod"/>
            </a:pPr>
            <a:r>
              <a:rPr lang="en-GB" sz="3600" dirty="0" smtClean="0">
                <a:solidFill>
                  <a:srgbClr val="002060"/>
                </a:solidFill>
                <a:latin typeface="Poor Richard" panose="02080502050505020702" pitchFamily="18" charset="0"/>
              </a:rPr>
              <a:t>Auditory Scanning pathway</a:t>
            </a:r>
          </a:p>
          <a:p>
            <a:pPr marL="742950" indent="-742950">
              <a:buFont typeface="+mj-lt"/>
              <a:buAutoNum type="arabicPeriod"/>
            </a:pPr>
            <a:r>
              <a:rPr lang="en-GB" sz="3600" dirty="0" err="1" smtClean="0">
                <a:solidFill>
                  <a:srgbClr val="002060"/>
                </a:solidFill>
                <a:latin typeface="Poor Richard" panose="02080502050505020702" pitchFamily="18" charset="0"/>
              </a:rPr>
              <a:t>Prox</a:t>
            </a:r>
            <a:r>
              <a:rPr lang="en-GB" sz="3600" dirty="0" smtClean="0">
                <a:solidFill>
                  <a:srgbClr val="002060"/>
                </a:solidFill>
                <a:latin typeface="Poor Richard" panose="02080502050505020702" pitchFamily="18" charset="0"/>
              </a:rPr>
              <a:t> Pad books</a:t>
            </a:r>
          </a:p>
          <a:p>
            <a:pPr marL="742950" indent="-742950">
              <a:buFont typeface="+mj-lt"/>
              <a:buAutoNum type="arabicPeriod"/>
            </a:pPr>
            <a:r>
              <a:rPr lang="en-GB" sz="3600" dirty="0" smtClean="0">
                <a:solidFill>
                  <a:srgbClr val="002060"/>
                </a:solidFill>
                <a:latin typeface="Poor Richard" panose="02080502050505020702" pitchFamily="18" charset="0"/>
              </a:rPr>
              <a:t>Sensitive Vocabulary project</a:t>
            </a:r>
          </a:p>
          <a:p>
            <a:pPr marL="742950" indent="-742950">
              <a:buFont typeface="+mj-lt"/>
              <a:buAutoNum type="arabicPeriod"/>
            </a:pPr>
            <a:r>
              <a:rPr lang="en-GB" sz="3600" dirty="0">
                <a:solidFill>
                  <a:srgbClr val="002060"/>
                </a:solidFill>
                <a:latin typeface="Poor Richard" panose="02080502050505020702" pitchFamily="18" charset="0"/>
              </a:rPr>
              <a:t>Sign &amp; </a:t>
            </a:r>
            <a:r>
              <a:rPr lang="en-GB" sz="3600" dirty="0" smtClean="0">
                <a:solidFill>
                  <a:srgbClr val="002060"/>
                </a:solidFill>
                <a:latin typeface="Poor Richard" panose="02080502050505020702" pitchFamily="18" charset="0"/>
              </a:rPr>
              <a:t>Symbol noticeboard &amp; songbooks</a:t>
            </a:r>
          </a:p>
          <a:p>
            <a:pPr marL="742950" indent="-742950">
              <a:buFont typeface="+mj-lt"/>
              <a:buAutoNum type="arabicPeriod"/>
            </a:pPr>
            <a:r>
              <a:rPr lang="en-GB" sz="3600" dirty="0" smtClean="0">
                <a:solidFill>
                  <a:srgbClr val="002060"/>
                </a:solidFill>
                <a:latin typeface="Poor Richard" panose="02080502050505020702" pitchFamily="18" charset="0"/>
              </a:rPr>
              <a:t>Clue Boards</a:t>
            </a:r>
          </a:p>
        </p:txBody>
      </p:sp>
    </p:spTree>
    <p:extLst>
      <p:ext uri="{BB962C8B-B14F-4D97-AF65-F5344CB8AC3E}">
        <p14:creationId xmlns:p14="http://schemas.microsoft.com/office/powerpoint/2010/main" val="10151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4759"/>
            <a:ext cx="6764288" cy="1470025"/>
          </a:xfrm>
        </p:spPr>
        <p:txBody>
          <a:bodyPr/>
          <a:lstStyle/>
          <a:p>
            <a:r>
              <a:rPr lang="en-GB" dirty="0" smtClean="0"/>
              <a:t>Clue Boards</a:t>
            </a:r>
            <a:endParaRPr lang="en-GB" dirty="0"/>
          </a:p>
        </p:txBody>
      </p:sp>
      <p:sp>
        <p:nvSpPr>
          <p:cNvPr id="5" name="TextBox 4"/>
          <p:cNvSpPr txBox="1"/>
          <p:nvPr/>
        </p:nvSpPr>
        <p:spPr>
          <a:xfrm>
            <a:off x="213258" y="1484784"/>
            <a:ext cx="8751229" cy="3539430"/>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One of our weekly primary communication group sessions is the Speaking and Listening Group</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These are pupils who have some functional speech, but with intelligibility issues</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and who all have sufficient phonological awareness to be working towards the use of word prediction for functional communication</a:t>
            </a:r>
            <a:endParaRPr lang="en-GB" sz="3200" dirty="0">
              <a:latin typeface="Poor Richard" panose="02080502050505020702" pitchFamily="18" charset="0"/>
            </a:endParaRPr>
          </a:p>
        </p:txBody>
      </p:sp>
    </p:spTree>
    <p:extLst>
      <p:ext uri="{BB962C8B-B14F-4D97-AF65-F5344CB8AC3E}">
        <p14:creationId xmlns:p14="http://schemas.microsoft.com/office/powerpoint/2010/main" val="357974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4759"/>
            <a:ext cx="6764288" cy="1470025"/>
          </a:xfrm>
        </p:spPr>
        <p:txBody>
          <a:bodyPr/>
          <a:lstStyle/>
          <a:p>
            <a:r>
              <a:rPr lang="en-GB" dirty="0" smtClean="0"/>
              <a:t>Clue Boards</a:t>
            </a:r>
            <a:endParaRPr lang="en-GB" dirty="0"/>
          </a:p>
        </p:txBody>
      </p:sp>
      <p:sp>
        <p:nvSpPr>
          <p:cNvPr id="5" name="TextBox 4"/>
          <p:cNvSpPr txBox="1"/>
          <p:nvPr/>
        </p:nvSpPr>
        <p:spPr>
          <a:xfrm>
            <a:off x="213258" y="1484784"/>
            <a:ext cx="8751229" cy="1077218"/>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In 2012-13,  group sessions were focused on the following areas:-</a:t>
            </a:r>
            <a:endParaRPr lang="en-GB" sz="3200" dirty="0">
              <a:latin typeface="Poor Richard" panose="02080502050505020702" pitchFamily="18" charset="0"/>
            </a:endParaRPr>
          </a:p>
        </p:txBody>
      </p:sp>
      <p:sp>
        <p:nvSpPr>
          <p:cNvPr id="4" name="TextBox 3"/>
          <p:cNvSpPr txBox="1"/>
          <p:nvPr/>
        </p:nvSpPr>
        <p:spPr>
          <a:xfrm>
            <a:off x="755576" y="2714402"/>
            <a:ext cx="8186639" cy="4031873"/>
          </a:xfrm>
          <a:prstGeom prst="rect">
            <a:avLst/>
          </a:prstGeom>
          <a:noFill/>
        </p:spPr>
        <p:txBody>
          <a:bodyPr wrap="square" rtlCol="0">
            <a:spAutoFit/>
          </a:bodyPr>
          <a:lstStyle/>
          <a:p>
            <a:pPr marL="742950" indent="-742950">
              <a:buFont typeface="Wingdings" panose="05000000000000000000" pitchFamily="2" charset="2"/>
              <a:buChar char="v"/>
            </a:pPr>
            <a:r>
              <a:rPr lang="en-GB" sz="3200" dirty="0" smtClean="0">
                <a:solidFill>
                  <a:srgbClr val="002060"/>
                </a:solidFill>
                <a:latin typeface="Poor Richard" panose="02080502050505020702" pitchFamily="18" charset="0"/>
              </a:rPr>
              <a:t>assessment of initial sound awareness for differentiation</a:t>
            </a:r>
          </a:p>
          <a:p>
            <a:pPr marL="742950" indent="-742950">
              <a:buFont typeface="Wingdings" panose="05000000000000000000" pitchFamily="2" charset="2"/>
              <a:buChar char="v"/>
            </a:pPr>
            <a:r>
              <a:rPr lang="en-GB" sz="3200" dirty="0" smtClean="0">
                <a:solidFill>
                  <a:srgbClr val="002060"/>
                </a:solidFill>
                <a:latin typeface="Poor Richard" panose="02080502050505020702" pitchFamily="18" charset="0"/>
              </a:rPr>
              <a:t>Word Prediction workbooks</a:t>
            </a:r>
          </a:p>
          <a:p>
            <a:pPr marL="742950" indent="-742950">
              <a:buFont typeface="Wingdings" panose="05000000000000000000" pitchFamily="2" charset="2"/>
              <a:buChar char="v"/>
            </a:pPr>
            <a:r>
              <a:rPr lang="en-GB" sz="3200" dirty="0" smtClean="0">
                <a:solidFill>
                  <a:srgbClr val="002060"/>
                </a:solidFill>
                <a:latin typeface="Poor Richard" panose="02080502050505020702" pitchFamily="18" charset="0"/>
              </a:rPr>
              <a:t>segmentation of polysyllabic words  (to increase confidence in using word prediction for long words)</a:t>
            </a:r>
          </a:p>
          <a:p>
            <a:pPr marL="742950" indent="-742950">
              <a:buFont typeface="Wingdings" panose="05000000000000000000" pitchFamily="2" charset="2"/>
              <a:buChar char="v"/>
            </a:pPr>
            <a:r>
              <a:rPr lang="en-GB" sz="3200" dirty="0" smtClean="0">
                <a:solidFill>
                  <a:srgbClr val="002060"/>
                </a:solidFill>
                <a:latin typeface="Poor Richard" panose="02080502050505020702" pitchFamily="18" charset="0"/>
              </a:rPr>
              <a:t>conversational repair strategies, including identification and repetition of keywords</a:t>
            </a:r>
            <a:endParaRPr lang="en-GB" sz="3200" dirty="0">
              <a:latin typeface="Poor Richard" panose="02080502050505020702" pitchFamily="18" charset="0"/>
            </a:endParaRPr>
          </a:p>
        </p:txBody>
      </p:sp>
    </p:spTree>
    <p:extLst>
      <p:ext uri="{BB962C8B-B14F-4D97-AF65-F5344CB8AC3E}">
        <p14:creationId xmlns:p14="http://schemas.microsoft.com/office/powerpoint/2010/main" val="27034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4759"/>
            <a:ext cx="6764288" cy="1470025"/>
          </a:xfrm>
        </p:spPr>
        <p:txBody>
          <a:bodyPr/>
          <a:lstStyle/>
          <a:p>
            <a:r>
              <a:rPr lang="en-GB" dirty="0" smtClean="0"/>
              <a:t>Clue Boards</a:t>
            </a:r>
            <a:endParaRPr lang="en-GB" dirty="0"/>
          </a:p>
        </p:txBody>
      </p:sp>
      <p:sp>
        <p:nvSpPr>
          <p:cNvPr id="5" name="TextBox 4"/>
          <p:cNvSpPr txBox="1"/>
          <p:nvPr/>
        </p:nvSpPr>
        <p:spPr>
          <a:xfrm>
            <a:off x="213258" y="1196752"/>
            <a:ext cx="8751229" cy="4031873"/>
          </a:xfrm>
          <a:prstGeom prst="rect">
            <a:avLst/>
          </a:prstGeom>
          <a:noFill/>
        </p:spPr>
        <p:txBody>
          <a:bodyPr wrap="square" rtlCol="0">
            <a:spAutoFit/>
          </a:bodyPr>
          <a:lstStyle/>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This is continuing in 2013-14, except that there has been some emphasis on using the Clue Board – a paper-based tool for conversational repair.</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Again, it has been emphasised that repetition of keywords is often more effective than repetition of whole sentences if misunderstood.</a:t>
            </a:r>
          </a:p>
          <a:p>
            <a:pPr marL="742950" indent="-742950">
              <a:buFont typeface="Wingdings" panose="05000000000000000000" pitchFamily="2" charset="2"/>
              <a:buChar char="Ø"/>
            </a:pPr>
            <a:r>
              <a:rPr lang="en-GB" sz="3200" dirty="0" smtClean="0">
                <a:solidFill>
                  <a:srgbClr val="002060"/>
                </a:solidFill>
                <a:latin typeface="Poor Richard" panose="02080502050505020702" pitchFamily="18" charset="0"/>
              </a:rPr>
              <a:t>If the keyword is not understood, the Clue Board may be helpful </a:t>
            </a:r>
          </a:p>
        </p:txBody>
      </p:sp>
      <p:sp>
        <p:nvSpPr>
          <p:cNvPr id="4" name="TextBox 3"/>
          <p:cNvSpPr txBox="1"/>
          <p:nvPr/>
        </p:nvSpPr>
        <p:spPr>
          <a:xfrm>
            <a:off x="392771" y="5228625"/>
            <a:ext cx="8751229" cy="1077218"/>
          </a:xfrm>
          <a:prstGeom prst="rect">
            <a:avLst/>
          </a:prstGeom>
          <a:noFill/>
        </p:spPr>
        <p:txBody>
          <a:bodyPr wrap="square" rtlCol="0">
            <a:spAutoFit/>
          </a:bodyPr>
          <a:lstStyle/>
          <a:p>
            <a:pPr marL="742950" indent="-742950">
              <a:buFont typeface="+mj-lt"/>
              <a:buAutoNum type="alphaLcParenR"/>
            </a:pPr>
            <a:r>
              <a:rPr lang="en-GB" sz="3200" dirty="0" smtClean="0">
                <a:solidFill>
                  <a:srgbClr val="002060"/>
                </a:solidFill>
                <a:latin typeface="Poor Richard" panose="02080502050505020702" pitchFamily="18" charset="0"/>
              </a:rPr>
              <a:t>to give a semantic clue by using category labels</a:t>
            </a:r>
          </a:p>
          <a:p>
            <a:pPr marL="742950" indent="-742950">
              <a:buFont typeface="+mj-lt"/>
              <a:buAutoNum type="alphaLcParenR"/>
            </a:pPr>
            <a:r>
              <a:rPr lang="en-GB" sz="3200" dirty="0" smtClean="0">
                <a:solidFill>
                  <a:srgbClr val="002060"/>
                </a:solidFill>
                <a:latin typeface="Poor Richard" panose="02080502050505020702" pitchFamily="18" charset="0"/>
              </a:rPr>
              <a:t>to give the initial letter(s) of the words</a:t>
            </a:r>
          </a:p>
        </p:txBody>
      </p:sp>
    </p:spTree>
    <p:extLst>
      <p:ext uri="{BB962C8B-B14F-4D97-AF65-F5344CB8AC3E}">
        <p14:creationId xmlns:p14="http://schemas.microsoft.com/office/powerpoint/2010/main" val="27034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21375" cy="612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4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88" y="219075"/>
            <a:ext cx="6985689" cy="489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57" y="5135032"/>
            <a:ext cx="8568952" cy="1631216"/>
          </a:xfrm>
          <a:prstGeom prst="rect">
            <a:avLst/>
          </a:prstGeom>
          <a:noFill/>
        </p:spPr>
        <p:txBody>
          <a:bodyPr wrap="square" rtlCol="0">
            <a:spAutoFit/>
          </a:bodyPr>
          <a:lstStyle/>
          <a:p>
            <a:r>
              <a:rPr lang="en-GB" sz="2000" dirty="0"/>
              <a:t>O</a:t>
            </a:r>
            <a:r>
              <a:rPr lang="en-GB" sz="2000" dirty="0" smtClean="0"/>
              <a:t>ne pupil in the group needs this more advanced spelling board, and not the category cues, because her spelling is so good. This proved really useful when she transitioned to a new dual placement in a mainstream school, and people were not tuned into her speech.  This is a useful backup when she doesn’t have technology to hand.</a:t>
            </a:r>
            <a:endParaRPr lang="en-GB" sz="2000" dirty="0"/>
          </a:p>
        </p:txBody>
      </p:sp>
    </p:spTree>
    <p:extLst>
      <p:ext uri="{BB962C8B-B14F-4D97-AF65-F5344CB8AC3E}">
        <p14:creationId xmlns:p14="http://schemas.microsoft.com/office/powerpoint/2010/main" val="221769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068960"/>
            <a:ext cx="7704856" cy="1200329"/>
          </a:xfrm>
          <a:prstGeom prst="rect">
            <a:avLst/>
          </a:prstGeom>
          <a:noFill/>
        </p:spPr>
        <p:txBody>
          <a:bodyPr wrap="square" rtlCol="0">
            <a:spAutoFit/>
          </a:bodyPr>
          <a:lstStyle/>
          <a:p>
            <a:r>
              <a:rPr lang="en-GB" sz="3600" dirty="0" smtClean="0">
                <a:solidFill>
                  <a:srgbClr val="002060"/>
                </a:solidFill>
                <a:latin typeface="Poor Richard" panose="02080502050505020702" pitchFamily="18" charset="0"/>
                <a:hlinkClick r:id="rId2"/>
              </a:rPr>
              <a:t>http://www.scope.org.uk/help-and-information/publications/aac-module-10</a:t>
            </a:r>
            <a:r>
              <a:rPr lang="en-GB" sz="3600" dirty="0" smtClean="0">
                <a:solidFill>
                  <a:srgbClr val="002060"/>
                </a:solidFill>
                <a:latin typeface="Poor Richard" panose="02080502050505020702" pitchFamily="18" charset="0"/>
              </a:rPr>
              <a:t> </a:t>
            </a:r>
            <a:endParaRPr lang="en-GB" sz="3600" dirty="0">
              <a:solidFill>
                <a:srgbClr val="002060"/>
              </a:solidFill>
              <a:latin typeface="Poor Richard" panose="02080502050505020702" pitchFamily="18" charset="0"/>
            </a:endParaRPr>
          </a:p>
        </p:txBody>
      </p:sp>
      <p:sp>
        <p:nvSpPr>
          <p:cNvPr id="5" name="Subtitle 2"/>
          <p:cNvSpPr>
            <a:spLocks noGrp="1"/>
          </p:cNvSpPr>
          <p:nvPr>
            <p:ph type="subTitle" idx="1"/>
          </p:nvPr>
        </p:nvSpPr>
        <p:spPr>
          <a:xfrm>
            <a:off x="395536" y="1351171"/>
            <a:ext cx="7200800" cy="1645781"/>
          </a:xfrm>
        </p:spPr>
        <p:txBody>
          <a:bodyPr/>
          <a:lstStyle/>
          <a:p>
            <a:pPr marL="0" indent="0">
              <a:buNone/>
            </a:pPr>
            <a:r>
              <a:rPr lang="en-GB" dirty="0" smtClean="0">
                <a:hlinkClick r:id="rId3"/>
              </a:rPr>
              <a:t>sally.conner@scope.org.uk</a:t>
            </a:r>
            <a:r>
              <a:rPr lang="en-GB" dirty="0" smtClean="0"/>
              <a:t> </a:t>
            </a:r>
            <a:endParaRPr lang="en-GB" dirty="0"/>
          </a:p>
        </p:txBody>
      </p:sp>
    </p:spTree>
    <p:extLst>
      <p:ext uri="{BB962C8B-B14F-4D97-AF65-F5344CB8AC3E}">
        <p14:creationId xmlns:p14="http://schemas.microsoft.com/office/powerpoint/2010/main" val="355063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260648"/>
            <a:ext cx="8568952" cy="6408712"/>
          </a:xfrm>
          <a:prstGeom prst="rect">
            <a:avLst/>
          </a:prstGeom>
          <a:gradFill flip="none" rotWithShape="1">
            <a:gsLst>
              <a:gs pos="0">
                <a:schemeClr val="accent6">
                  <a:lumMod val="90000"/>
                  <a:tint val="66000"/>
                  <a:satMod val="160000"/>
                </a:schemeClr>
              </a:gs>
              <a:gs pos="50000">
                <a:schemeClr val="accent6">
                  <a:lumMod val="90000"/>
                  <a:tint val="44500"/>
                  <a:satMod val="160000"/>
                </a:schemeClr>
              </a:gs>
              <a:gs pos="100000">
                <a:schemeClr val="accent6">
                  <a:lumMod val="90000"/>
                  <a:tint val="23500"/>
                  <a:satMod val="160000"/>
                </a:schemeClr>
              </a:gs>
            </a:gsLst>
            <a:path path="circle">
              <a:fillToRect l="50000" t="50000" r="50000" b="50000"/>
            </a:path>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9552" y="2564904"/>
            <a:ext cx="8229600" cy="1143000"/>
          </a:xfrm>
        </p:spPr>
        <p:txBody>
          <a:bodyPr>
            <a:normAutofit/>
          </a:bodyPr>
          <a:lstStyle/>
          <a:p>
            <a:r>
              <a:rPr lang="en-GB" sz="6000" dirty="0" smtClean="0"/>
              <a:t>1. Colour-Zoned Books</a:t>
            </a:r>
            <a:endParaRPr lang="en-GB" sz="6000" dirty="0"/>
          </a:p>
        </p:txBody>
      </p:sp>
    </p:spTree>
    <p:extLst>
      <p:ext uri="{BB962C8B-B14F-4D97-AF65-F5344CB8AC3E}">
        <p14:creationId xmlns:p14="http://schemas.microsoft.com/office/powerpoint/2010/main" val="185488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308"/>
            <a:ext cx="7772400" cy="1470025"/>
          </a:xfrm>
        </p:spPr>
        <p:txBody>
          <a:bodyPr/>
          <a:lstStyle/>
          <a:p>
            <a:r>
              <a:rPr lang="en-GB" dirty="0" smtClean="0"/>
              <a:t>Colour-Zoned Books</a:t>
            </a:r>
            <a:endParaRPr lang="en-GB" dirty="0"/>
          </a:p>
        </p:txBody>
      </p:sp>
      <p:sp>
        <p:nvSpPr>
          <p:cNvPr id="4" name="TextBox 3"/>
          <p:cNvSpPr txBox="1"/>
          <p:nvPr/>
        </p:nvSpPr>
        <p:spPr>
          <a:xfrm>
            <a:off x="179512" y="1340768"/>
            <a:ext cx="8568952" cy="5078313"/>
          </a:xfrm>
          <a:prstGeom prst="rect">
            <a:avLst/>
          </a:prstGeom>
          <a:noFill/>
        </p:spPr>
        <p:txBody>
          <a:bodyPr wrap="square" rtlCol="0">
            <a:spAutoFit/>
          </a:bodyPr>
          <a:lstStyle/>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Whatever level of </a:t>
            </a:r>
            <a:r>
              <a:rPr lang="en-GB" sz="3600" dirty="0" err="1" smtClean="0">
                <a:solidFill>
                  <a:srgbClr val="002060"/>
                </a:solidFill>
                <a:latin typeface="Poor Richard" panose="02080502050505020702" pitchFamily="18" charset="0"/>
              </a:rPr>
              <a:t>Ingfield</a:t>
            </a:r>
            <a:r>
              <a:rPr lang="en-GB" sz="3600" dirty="0" smtClean="0">
                <a:solidFill>
                  <a:srgbClr val="002060"/>
                </a:solidFill>
                <a:latin typeface="Poor Richard" panose="02080502050505020702" pitchFamily="18" charset="0"/>
              </a:rPr>
              <a:t> Book a child is on, there are at least 24 pages of topic vocabulary</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For the child who wants to turn pages, this involves a lot of page tabs</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which, if all presented at once, are too small to be practical</a:t>
            </a:r>
          </a:p>
          <a:p>
            <a:pPr marL="742950" indent="-742950">
              <a:buFont typeface="Wingdings" panose="05000000000000000000" pitchFamily="2" charset="2"/>
              <a:buChar char="Ø"/>
            </a:pPr>
            <a:r>
              <a:rPr lang="en-GB" sz="3600" dirty="0" smtClean="0">
                <a:solidFill>
                  <a:srgbClr val="002060"/>
                </a:solidFill>
                <a:latin typeface="Poor Richard" panose="02080502050505020702" pitchFamily="18" charset="0"/>
              </a:rPr>
              <a:t>and tend to be too flimsy to be durable</a:t>
            </a:r>
          </a:p>
          <a:p>
            <a:endParaRPr lang="en-GB" sz="3600" dirty="0">
              <a:latin typeface="Poor Richard" panose="02080502050505020702" pitchFamily="18" charset="0"/>
            </a:endParaRPr>
          </a:p>
        </p:txBody>
      </p:sp>
    </p:spTree>
    <p:extLst>
      <p:ext uri="{BB962C8B-B14F-4D97-AF65-F5344CB8AC3E}">
        <p14:creationId xmlns:p14="http://schemas.microsoft.com/office/powerpoint/2010/main" val="38816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188"/>
            <a:ext cx="920115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4355977" y="404664"/>
            <a:ext cx="4536503" cy="1200329"/>
            <a:chOff x="4355977" y="404664"/>
            <a:chExt cx="4536503" cy="1200329"/>
          </a:xfrm>
        </p:grpSpPr>
        <p:sp>
          <p:nvSpPr>
            <p:cNvPr id="4" name="TextBox 3"/>
            <p:cNvSpPr txBox="1"/>
            <p:nvPr/>
          </p:nvSpPr>
          <p:spPr>
            <a:xfrm>
              <a:off x="4355977" y="404664"/>
              <a:ext cx="3744416" cy="1200329"/>
            </a:xfrm>
            <a:prstGeom prst="rect">
              <a:avLst/>
            </a:prstGeom>
            <a:solidFill>
              <a:schemeClr val="accent1">
                <a:lumMod val="40000"/>
                <a:lumOff val="60000"/>
              </a:schemeClr>
            </a:solidFill>
            <a:ln>
              <a:solidFill>
                <a:schemeClr val="accent6">
                  <a:lumMod val="50000"/>
                </a:schemeClr>
              </a:solidFill>
            </a:ln>
            <a:scene3d>
              <a:camera prst="orthographicFront"/>
              <a:lightRig rig="threePt" dir="t"/>
            </a:scene3d>
            <a:sp3d>
              <a:bevelT/>
            </a:sp3d>
          </p:spPr>
          <p:txBody>
            <a:bodyPr wrap="square" rtlCol="0">
              <a:spAutoFit/>
            </a:bodyPr>
            <a:lstStyle/>
            <a:p>
              <a:r>
                <a:rPr lang="en-GB" sz="2400" b="1" dirty="0" smtClean="0">
                  <a:latin typeface="Poor Richard" panose="02080502050505020702" pitchFamily="18" charset="0"/>
                </a:rPr>
                <a:t>24 tiny, flimsy tabs. This is an early book – later books have even more categories.</a:t>
              </a:r>
              <a:endParaRPr lang="en-GB" sz="2400" b="1" dirty="0">
                <a:latin typeface="Poor Richard" panose="02080502050505020702" pitchFamily="18" charset="0"/>
              </a:endParaRPr>
            </a:p>
          </p:txBody>
        </p:sp>
        <p:cxnSp>
          <p:nvCxnSpPr>
            <p:cNvPr id="6" name="Straight Arrow Connector 5"/>
            <p:cNvCxnSpPr/>
            <p:nvPr/>
          </p:nvCxnSpPr>
          <p:spPr>
            <a:xfrm>
              <a:off x="8100393" y="1004828"/>
              <a:ext cx="792087" cy="0"/>
            </a:xfrm>
            <a:prstGeom prst="straightConnector1">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1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TotalTime>
  <Words>2622</Words>
  <Application>Microsoft Office PowerPoint</Application>
  <PresentationFormat>On-screen Show (4:3)</PresentationFormat>
  <Paragraphs>206</Paragraphs>
  <Slides>65</Slides>
  <Notes>2</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Office Theme</vt:lpstr>
      <vt:lpstr>Custom Design</vt:lpstr>
      <vt:lpstr>Recent Developments in Low Tech Resources at Ingfield Manor School</vt:lpstr>
      <vt:lpstr>Background</vt:lpstr>
      <vt:lpstr>Background</vt:lpstr>
      <vt:lpstr>Background</vt:lpstr>
      <vt:lpstr>Background</vt:lpstr>
      <vt:lpstr>Recent Developments in Paper-Based Resources</vt:lpstr>
      <vt:lpstr>1. Colour-Zoned Books</vt:lpstr>
      <vt:lpstr>Colour-Zoned Books</vt:lpstr>
      <vt:lpstr>PowerPoint Presentation</vt:lpstr>
      <vt:lpstr>Colour-Zoned Books</vt:lpstr>
      <vt:lpstr>PowerPoint Presentation</vt:lpstr>
      <vt:lpstr>Colour-Zoned Books</vt:lpstr>
      <vt:lpstr>PowerPoint Presentation</vt:lpstr>
      <vt:lpstr>Colour-Zoned Books</vt:lpstr>
      <vt:lpstr>Colour-Zoned Books</vt:lpstr>
      <vt:lpstr>2. Block-Scanning Books</vt:lpstr>
      <vt:lpstr>Block Scanning Books</vt:lpstr>
      <vt:lpstr>Block Scanning Books</vt:lpstr>
      <vt:lpstr>PowerPoint Presentation</vt:lpstr>
      <vt:lpstr>Block Scanning Books</vt:lpstr>
      <vt:lpstr>Block Scanning Books</vt:lpstr>
      <vt:lpstr>Block Scanning Books</vt:lpstr>
      <vt:lpstr>Block Scanning Books</vt:lpstr>
      <vt:lpstr>Block Scanning Books</vt:lpstr>
      <vt:lpstr>Block Scanning Books</vt:lpstr>
      <vt:lpstr>Block Scanning Books</vt:lpstr>
      <vt:lpstr>Block Scanning Books</vt:lpstr>
      <vt:lpstr>3. Auditory-Scanning Pathway</vt:lpstr>
      <vt:lpstr>Auditory Scanning Pathway</vt:lpstr>
      <vt:lpstr>Auditory Scanning Pathway</vt:lpstr>
      <vt:lpstr>Auditory Scanning Pathway</vt:lpstr>
      <vt:lpstr>Auditory Scanning Pathway</vt:lpstr>
      <vt:lpstr>Auditory Scanning Pathway</vt:lpstr>
      <vt:lpstr>Auditory Scanning Pathway</vt:lpstr>
      <vt:lpstr>Auditory Scanning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Auditory Scanning Pathway</vt:lpstr>
      <vt:lpstr>Auditory Scanning Pathway</vt:lpstr>
      <vt:lpstr>4. ProxBooks</vt:lpstr>
      <vt:lpstr>ProxBooks</vt:lpstr>
      <vt:lpstr>ProxBooks</vt:lpstr>
      <vt:lpstr>ProxBooks</vt:lpstr>
      <vt:lpstr>5. Sensitive Vocabulary Project</vt:lpstr>
      <vt:lpstr>Sensitive Vocabulary Project</vt:lpstr>
      <vt:lpstr>Sensitive Vocabulary Project</vt:lpstr>
      <vt:lpstr>PowerPoint Presentation</vt:lpstr>
      <vt:lpstr>PowerPoint Presentation</vt:lpstr>
      <vt:lpstr>Sensitive Vocabulary Project</vt:lpstr>
      <vt:lpstr>6. Sign &amp; Symbol Noticeboard &amp; Songbook</vt:lpstr>
      <vt:lpstr>Sign and Symbol Noticeboard and Songbooks</vt:lpstr>
      <vt:lpstr>Sign and Symbol Noticeboard and Songbooks</vt:lpstr>
      <vt:lpstr>Sign and Symbol Noticeboard and Songbooks</vt:lpstr>
      <vt:lpstr>7. Clue Boards</vt:lpstr>
      <vt:lpstr>Clue Boards</vt:lpstr>
      <vt:lpstr>Clue Boards</vt:lpstr>
      <vt:lpstr>Clue Boards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Developments in Low Tech Resources at Ingfield Manor School</dc:title>
  <dc:creator>Sally Conner</dc:creator>
  <cp:lastModifiedBy>Sally Conner</cp:lastModifiedBy>
  <cp:revision>81</cp:revision>
  <dcterms:created xsi:type="dcterms:W3CDTF">2014-02-21T11:41:00Z</dcterms:created>
  <dcterms:modified xsi:type="dcterms:W3CDTF">2014-03-03T14:54:04Z</dcterms:modified>
</cp:coreProperties>
</file>