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9" r:id="rId3"/>
    <p:sldId id="302" r:id="rId4"/>
    <p:sldId id="257" r:id="rId5"/>
    <p:sldId id="258" r:id="rId6"/>
    <p:sldId id="259" r:id="rId7"/>
    <p:sldId id="26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  <p:sldId id="292" r:id="rId26"/>
    <p:sldId id="293" r:id="rId27"/>
    <p:sldId id="294" r:id="rId28"/>
    <p:sldId id="295" r:id="rId29"/>
    <p:sldId id="261" r:id="rId30"/>
    <p:sldId id="262" r:id="rId31"/>
    <p:sldId id="265" r:id="rId32"/>
    <p:sldId id="263" r:id="rId33"/>
    <p:sldId id="266" r:id="rId34"/>
    <p:sldId id="264" r:id="rId35"/>
    <p:sldId id="297" r:id="rId36"/>
    <p:sldId id="270" r:id="rId37"/>
    <p:sldId id="269" r:id="rId38"/>
    <p:sldId id="300" r:id="rId39"/>
    <p:sldId id="298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F73FF-95EB-40E5-A9A0-76D15F7B95F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A4B776-F76C-4946-ABB8-8D6905BF0BD7}">
      <dgm:prSet phldrT="[Text]" custT="1"/>
      <dgm:spPr/>
      <dgm:t>
        <a:bodyPr/>
        <a:lstStyle/>
        <a:p>
          <a:pPr algn="ctr"/>
          <a:r>
            <a:rPr lang="en-GB" sz="1400" dirty="0"/>
            <a:t>Competency</a:t>
          </a:r>
        </a:p>
      </dgm:t>
    </dgm:pt>
    <dgm:pt modelId="{DF81F2A4-271B-4D8B-A257-486258748041}" type="parTrans" cxnId="{5B188AF9-7DA8-483D-9834-89DD22C6D8B7}">
      <dgm:prSet/>
      <dgm:spPr/>
      <dgm:t>
        <a:bodyPr/>
        <a:lstStyle/>
        <a:p>
          <a:pPr algn="ctr"/>
          <a:endParaRPr lang="en-GB"/>
        </a:p>
      </dgm:t>
    </dgm:pt>
    <dgm:pt modelId="{1AB98652-8EA3-43AA-977D-D108C8B8594B}" type="sibTrans" cxnId="{5B188AF9-7DA8-483D-9834-89DD22C6D8B7}">
      <dgm:prSet/>
      <dgm:spPr/>
      <dgm:t>
        <a:bodyPr/>
        <a:lstStyle/>
        <a:p>
          <a:pPr algn="ctr"/>
          <a:endParaRPr lang="en-GB"/>
        </a:p>
      </dgm:t>
    </dgm:pt>
    <dgm:pt modelId="{77BB5693-4660-4994-8D00-A2EFA376072B}">
      <dgm:prSet phldrT="[Text]" custT="1"/>
      <dgm:spPr/>
      <dgm:t>
        <a:bodyPr/>
        <a:lstStyle/>
        <a:p>
          <a:pPr algn="ctr"/>
          <a:r>
            <a:rPr lang="en-GB" sz="1400" dirty="0"/>
            <a:t>Self-image</a:t>
          </a:r>
        </a:p>
      </dgm:t>
    </dgm:pt>
    <dgm:pt modelId="{E4773E4E-684B-4DB3-9B1F-2FC99FE64CA0}" type="parTrans" cxnId="{0F61DE92-92A8-4FF7-8B41-F060E5286FF4}">
      <dgm:prSet/>
      <dgm:spPr/>
      <dgm:t>
        <a:bodyPr/>
        <a:lstStyle/>
        <a:p>
          <a:pPr algn="ctr"/>
          <a:endParaRPr lang="en-GB"/>
        </a:p>
      </dgm:t>
    </dgm:pt>
    <dgm:pt modelId="{C1B8D951-8270-4599-8CB0-6225EE9D1945}" type="sibTrans" cxnId="{0F61DE92-92A8-4FF7-8B41-F060E5286FF4}">
      <dgm:prSet/>
      <dgm:spPr/>
      <dgm:t>
        <a:bodyPr/>
        <a:lstStyle/>
        <a:p>
          <a:pPr algn="ctr"/>
          <a:endParaRPr lang="en-GB"/>
        </a:p>
      </dgm:t>
    </dgm:pt>
    <dgm:pt modelId="{FFF106F1-25CD-4EA1-8EF5-62AA8361E4F0}" type="pres">
      <dgm:prSet presAssocID="{C1FF73FF-95EB-40E5-A9A0-76D15F7B95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6696973-1E04-4DE3-8476-1AC3CE4CC0E6}" type="pres">
      <dgm:prSet presAssocID="{0AA4B776-F76C-4946-ABB8-8D6905BF0BD7}" presName="dummy" presStyleCnt="0"/>
      <dgm:spPr/>
    </dgm:pt>
    <dgm:pt modelId="{EE5AE741-3450-44A1-BD0E-5A1B6D513EB7}" type="pres">
      <dgm:prSet presAssocID="{0AA4B776-F76C-4946-ABB8-8D6905BF0BD7}" presName="node" presStyleLbl="revTx" presStyleIdx="0" presStyleCnt="2" custScaleX="2628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5A3C00-5174-45D3-80A3-AE21A286459A}" type="pres">
      <dgm:prSet presAssocID="{1AB98652-8EA3-43AA-977D-D108C8B8594B}" presName="sibTrans" presStyleLbl="node1" presStyleIdx="0" presStyleCnt="2"/>
      <dgm:spPr/>
      <dgm:t>
        <a:bodyPr/>
        <a:lstStyle/>
        <a:p>
          <a:endParaRPr lang="en-GB"/>
        </a:p>
      </dgm:t>
    </dgm:pt>
    <dgm:pt modelId="{9687550F-4764-46F1-B8BF-5F1660A3B814}" type="pres">
      <dgm:prSet presAssocID="{77BB5693-4660-4994-8D00-A2EFA376072B}" presName="dummy" presStyleCnt="0"/>
      <dgm:spPr/>
    </dgm:pt>
    <dgm:pt modelId="{09D0BC71-A293-4C2A-B064-5AC99C2A8441}" type="pres">
      <dgm:prSet presAssocID="{77BB5693-4660-4994-8D00-A2EFA376072B}" presName="node" presStyleLbl="revTx" presStyleIdx="1" presStyleCnt="2" custScaleX="1988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0A5EE-EEFB-4206-9E42-BD4501C63DFE}" type="pres">
      <dgm:prSet presAssocID="{C1B8D951-8270-4599-8CB0-6225EE9D1945}" presName="sibTrans" presStyleLbl="node1" presStyleIdx="1" presStyleCnt="2"/>
      <dgm:spPr/>
      <dgm:t>
        <a:bodyPr/>
        <a:lstStyle/>
        <a:p>
          <a:endParaRPr lang="en-GB"/>
        </a:p>
      </dgm:t>
    </dgm:pt>
  </dgm:ptLst>
  <dgm:cxnLst>
    <dgm:cxn modelId="{78F5A81D-128E-43D6-8597-1A702462CA11}" type="presOf" srcId="{77BB5693-4660-4994-8D00-A2EFA376072B}" destId="{09D0BC71-A293-4C2A-B064-5AC99C2A8441}" srcOrd="0" destOrd="0" presId="urn:microsoft.com/office/officeart/2005/8/layout/cycle1"/>
    <dgm:cxn modelId="{13A06D38-C8EB-4BA7-82D2-E3961F800A8F}" type="presOf" srcId="{0AA4B776-F76C-4946-ABB8-8D6905BF0BD7}" destId="{EE5AE741-3450-44A1-BD0E-5A1B6D513EB7}" srcOrd="0" destOrd="0" presId="urn:microsoft.com/office/officeart/2005/8/layout/cycle1"/>
    <dgm:cxn modelId="{5B188AF9-7DA8-483D-9834-89DD22C6D8B7}" srcId="{C1FF73FF-95EB-40E5-A9A0-76D15F7B95FD}" destId="{0AA4B776-F76C-4946-ABB8-8D6905BF0BD7}" srcOrd="0" destOrd="0" parTransId="{DF81F2A4-271B-4D8B-A257-486258748041}" sibTransId="{1AB98652-8EA3-43AA-977D-D108C8B8594B}"/>
    <dgm:cxn modelId="{F237082E-5AD0-4115-968D-BFC5C7151369}" type="presOf" srcId="{C1B8D951-8270-4599-8CB0-6225EE9D1945}" destId="{22D0A5EE-EEFB-4206-9E42-BD4501C63DFE}" srcOrd="0" destOrd="0" presId="urn:microsoft.com/office/officeart/2005/8/layout/cycle1"/>
    <dgm:cxn modelId="{5BA47FD5-384E-48FC-B9BC-D064CCEA76D6}" type="presOf" srcId="{1AB98652-8EA3-43AA-977D-D108C8B8594B}" destId="{E75A3C00-5174-45D3-80A3-AE21A286459A}" srcOrd="0" destOrd="0" presId="urn:microsoft.com/office/officeart/2005/8/layout/cycle1"/>
    <dgm:cxn modelId="{0F61DE92-92A8-4FF7-8B41-F060E5286FF4}" srcId="{C1FF73FF-95EB-40E5-A9A0-76D15F7B95FD}" destId="{77BB5693-4660-4994-8D00-A2EFA376072B}" srcOrd="1" destOrd="0" parTransId="{E4773E4E-684B-4DB3-9B1F-2FC99FE64CA0}" sibTransId="{C1B8D951-8270-4599-8CB0-6225EE9D1945}"/>
    <dgm:cxn modelId="{CB194ACB-193C-4DDD-9396-25A5FB2A1CA3}" type="presOf" srcId="{C1FF73FF-95EB-40E5-A9A0-76D15F7B95FD}" destId="{FFF106F1-25CD-4EA1-8EF5-62AA8361E4F0}" srcOrd="0" destOrd="0" presId="urn:microsoft.com/office/officeart/2005/8/layout/cycle1"/>
    <dgm:cxn modelId="{051E9482-85B7-454C-87DD-9F94D01BA072}" type="presParOf" srcId="{FFF106F1-25CD-4EA1-8EF5-62AA8361E4F0}" destId="{56696973-1E04-4DE3-8476-1AC3CE4CC0E6}" srcOrd="0" destOrd="0" presId="urn:microsoft.com/office/officeart/2005/8/layout/cycle1"/>
    <dgm:cxn modelId="{2375ED0B-6F65-4582-85AD-BAB68966BAF0}" type="presParOf" srcId="{FFF106F1-25CD-4EA1-8EF5-62AA8361E4F0}" destId="{EE5AE741-3450-44A1-BD0E-5A1B6D513EB7}" srcOrd="1" destOrd="0" presId="urn:microsoft.com/office/officeart/2005/8/layout/cycle1"/>
    <dgm:cxn modelId="{A87EE239-933B-4C0A-815E-8A133BCB713B}" type="presParOf" srcId="{FFF106F1-25CD-4EA1-8EF5-62AA8361E4F0}" destId="{E75A3C00-5174-45D3-80A3-AE21A286459A}" srcOrd="2" destOrd="0" presId="urn:microsoft.com/office/officeart/2005/8/layout/cycle1"/>
    <dgm:cxn modelId="{ED1632DE-AAB6-4310-A654-10CF573419D5}" type="presParOf" srcId="{FFF106F1-25CD-4EA1-8EF5-62AA8361E4F0}" destId="{9687550F-4764-46F1-B8BF-5F1660A3B814}" srcOrd="3" destOrd="0" presId="urn:microsoft.com/office/officeart/2005/8/layout/cycle1"/>
    <dgm:cxn modelId="{F89F2A46-5416-437A-B09F-E6B6128A0EBE}" type="presParOf" srcId="{FFF106F1-25CD-4EA1-8EF5-62AA8361E4F0}" destId="{09D0BC71-A293-4C2A-B064-5AC99C2A8441}" srcOrd="4" destOrd="0" presId="urn:microsoft.com/office/officeart/2005/8/layout/cycle1"/>
    <dgm:cxn modelId="{45BC2E66-E148-4B10-A455-7F169EE72892}" type="presParOf" srcId="{FFF106F1-25CD-4EA1-8EF5-62AA8361E4F0}" destId="{22D0A5EE-EEFB-4206-9E42-BD4501C63DFE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BE281-0F25-4485-9F95-29A26D54F03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472F48-CA7F-48E5-8717-6106BB56057D}">
      <dgm:prSet phldrT="[Text]"/>
      <dgm:spPr/>
      <dgm:t>
        <a:bodyPr/>
        <a:lstStyle/>
        <a:p>
          <a:r>
            <a:rPr lang="en-GB" dirty="0"/>
            <a:t>Legislative Context</a:t>
          </a:r>
        </a:p>
      </dgm:t>
    </dgm:pt>
    <dgm:pt modelId="{4C873603-E40D-4477-A072-2489ED4ACD94}" type="parTrans" cxnId="{BE079422-5FD8-4DAF-8FCE-E1A5D1380CB5}">
      <dgm:prSet/>
      <dgm:spPr/>
      <dgm:t>
        <a:bodyPr/>
        <a:lstStyle/>
        <a:p>
          <a:endParaRPr lang="en-GB"/>
        </a:p>
      </dgm:t>
    </dgm:pt>
    <dgm:pt modelId="{83BE7072-A28A-4F7B-9F0D-860146F6E530}" type="sibTrans" cxnId="{BE079422-5FD8-4DAF-8FCE-E1A5D1380CB5}">
      <dgm:prSet/>
      <dgm:spPr/>
      <dgm:t>
        <a:bodyPr/>
        <a:lstStyle/>
        <a:p>
          <a:endParaRPr lang="en-GB" dirty="0"/>
        </a:p>
      </dgm:t>
    </dgm:pt>
    <dgm:pt modelId="{AB78A83F-5FF0-4C3E-B0C2-D110044EDD16}">
      <dgm:prSet phldrT="[Text]"/>
      <dgm:spPr/>
      <dgm:t>
        <a:bodyPr/>
        <a:lstStyle/>
        <a:p>
          <a:r>
            <a:rPr lang="en-GB" dirty="0"/>
            <a:t>Organisational support</a:t>
          </a:r>
        </a:p>
      </dgm:t>
    </dgm:pt>
    <dgm:pt modelId="{3D4998F3-81F1-4B32-BB8B-B1ABF943FA01}" type="parTrans" cxnId="{606B24B7-B1D4-47F0-B06C-A35A85500C0E}">
      <dgm:prSet/>
      <dgm:spPr/>
      <dgm:t>
        <a:bodyPr/>
        <a:lstStyle/>
        <a:p>
          <a:endParaRPr lang="en-GB"/>
        </a:p>
      </dgm:t>
    </dgm:pt>
    <dgm:pt modelId="{9845F244-9E7D-42D2-8D3A-A3940627CCEA}" type="sibTrans" cxnId="{606B24B7-B1D4-47F0-B06C-A35A85500C0E}">
      <dgm:prSet/>
      <dgm:spPr/>
      <dgm:t>
        <a:bodyPr/>
        <a:lstStyle/>
        <a:p>
          <a:endParaRPr lang="en-GB" dirty="0"/>
        </a:p>
      </dgm:t>
    </dgm:pt>
    <dgm:pt modelId="{F6267CF5-01D5-4904-A6D8-18BF9086B3C6}">
      <dgm:prSet phldrT="[Text]"/>
      <dgm:spPr/>
      <dgm:t>
        <a:bodyPr/>
        <a:lstStyle/>
        <a:p>
          <a:r>
            <a:rPr lang="en-GB" dirty="0"/>
            <a:t>Positive perceptions</a:t>
          </a:r>
        </a:p>
      </dgm:t>
    </dgm:pt>
    <dgm:pt modelId="{296C664F-D3C8-4BC5-8827-882728225381}" type="parTrans" cxnId="{B1D42F6D-BE2A-4644-AA54-B8E86A3A754E}">
      <dgm:prSet/>
      <dgm:spPr/>
      <dgm:t>
        <a:bodyPr/>
        <a:lstStyle/>
        <a:p>
          <a:endParaRPr lang="en-GB"/>
        </a:p>
      </dgm:t>
    </dgm:pt>
    <dgm:pt modelId="{D61E2475-3657-4ABF-BC48-A1F54A792624}" type="sibTrans" cxnId="{B1D42F6D-BE2A-4644-AA54-B8E86A3A754E}">
      <dgm:prSet/>
      <dgm:spPr/>
      <dgm:t>
        <a:bodyPr/>
        <a:lstStyle/>
        <a:p>
          <a:endParaRPr lang="en-GB" dirty="0"/>
        </a:p>
      </dgm:t>
    </dgm:pt>
    <dgm:pt modelId="{14BF33F9-AA92-4992-874E-E5EE49FD54CA}">
      <dgm:prSet/>
      <dgm:spPr/>
      <dgm:t>
        <a:bodyPr/>
        <a:lstStyle/>
        <a:p>
          <a:r>
            <a:rPr lang="en-GB" dirty="0"/>
            <a:t>Understanding of role</a:t>
          </a:r>
        </a:p>
      </dgm:t>
    </dgm:pt>
    <dgm:pt modelId="{E28F9668-0A87-4792-9ED8-E3593DC7F7FC}" type="parTrans" cxnId="{BA650FFA-A655-4122-BC44-652E48028B9B}">
      <dgm:prSet/>
      <dgm:spPr/>
      <dgm:t>
        <a:bodyPr/>
        <a:lstStyle/>
        <a:p>
          <a:endParaRPr lang="en-GB"/>
        </a:p>
      </dgm:t>
    </dgm:pt>
    <dgm:pt modelId="{7607F9E8-1A82-472F-A37B-CB99A4351456}" type="sibTrans" cxnId="{BA650FFA-A655-4122-BC44-652E48028B9B}">
      <dgm:prSet/>
      <dgm:spPr/>
      <dgm:t>
        <a:bodyPr/>
        <a:lstStyle/>
        <a:p>
          <a:endParaRPr lang="en-GB" dirty="0"/>
        </a:p>
      </dgm:t>
    </dgm:pt>
    <dgm:pt modelId="{2149A79E-3358-4E17-ADB4-84A2AD2C2237}">
      <dgm:prSet/>
      <dgm:spPr/>
      <dgm:t>
        <a:bodyPr/>
        <a:lstStyle/>
        <a:p>
          <a:r>
            <a:rPr lang="en-GB" dirty="0"/>
            <a:t>Communication tools</a:t>
          </a:r>
        </a:p>
      </dgm:t>
    </dgm:pt>
    <dgm:pt modelId="{478149D3-AC53-477C-987C-EDC0ED84815E}" type="parTrans" cxnId="{33D5064D-0ABB-4273-B5C3-04C726654639}">
      <dgm:prSet/>
      <dgm:spPr/>
      <dgm:t>
        <a:bodyPr/>
        <a:lstStyle/>
        <a:p>
          <a:endParaRPr lang="en-GB"/>
        </a:p>
      </dgm:t>
    </dgm:pt>
    <dgm:pt modelId="{DB2A05A4-6435-4EA7-8216-36730FE8723C}" type="sibTrans" cxnId="{33D5064D-0ABB-4273-B5C3-04C726654639}">
      <dgm:prSet/>
      <dgm:spPr/>
      <dgm:t>
        <a:bodyPr/>
        <a:lstStyle/>
        <a:p>
          <a:endParaRPr lang="en-GB" dirty="0"/>
        </a:p>
      </dgm:t>
    </dgm:pt>
    <dgm:pt modelId="{9CF2F8D3-E04A-4B85-8332-CD26877270B2}">
      <dgm:prSet/>
      <dgm:spPr/>
      <dgm:t>
        <a:bodyPr/>
        <a:lstStyle/>
        <a:p>
          <a:r>
            <a:rPr lang="en-GB" dirty="0"/>
            <a:t>Reflection</a:t>
          </a:r>
        </a:p>
      </dgm:t>
    </dgm:pt>
    <dgm:pt modelId="{85DC8D17-6C77-474C-8DC7-A31884A0E462}" type="parTrans" cxnId="{7F1C20DA-EF61-40C2-8460-F99514C18B84}">
      <dgm:prSet/>
      <dgm:spPr/>
      <dgm:t>
        <a:bodyPr/>
        <a:lstStyle/>
        <a:p>
          <a:endParaRPr lang="en-GB"/>
        </a:p>
      </dgm:t>
    </dgm:pt>
    <dgm:pt modelId="{9E9E3212-3063-46BE-A2C2-89972E805597}" type="sibTrans" cxnId="{7F1C20DA-EF61-40C2-8460-F99514C18B84}">
      <dgm:prSet/>
      <dgm:spPr/>
      <dgm:t>
        <a:bodyPr/>
        <a:lstStyle/>
        <a:p>
          <a:endParaRPr lang="en-GB"/>
        </a:p>
      </dgm:t>
    </dgm:pt>
    <dgm:pt modelId="{A7A36A60-829E-4712-B7AA-959FC3429C8D}" type="pres">
      <dgm:prSet presAssocID="{C89BE281-0F25-4485-9F95-29A26D54F03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BE10B8-E40D-49D1-9F48-90C6E1B7C38B}" type="pres">
      <dgm:prSet presAssocID="{0D472F48-CA7F-48E5-8717-6106BB56057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9BE2E3-45C8-442C-99C4-488C1E4C375A}" type="pres">
      <dgm:prSet presAssocID="{83BE7072-A28A-4F7B-9F0D-860146F6E530}" presName="sibTrans" presStyleLbl="sibTrans2D1" presStyleIdx="0" presStyleCnt="5"/>
      <dgm:spPr/>
      <dgm:t>
        <a:bodyPr/>
        <a:lstStyle/>
        <a:p>
          <a:endParaRPr lang="en-GB"/>
        </a:p>
      </dgm:t>
    </dgm:pt>
    <dgm:pt modelId="{E9814235-E3A4-42E5-AB84-ACB3BC34E868}" type="pres">
      <dgm:prSet presAssocID="{83BE7072-A28A-4F7B-9F0D-860146F6E530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DC1890D3-B3D6-4DE3-9A59-C57AD334EEDF}" type="pres">
      <dgm:prSet presAssocID="{AB78A83F-5FF0-4C3E-B0C2-D110044EDD1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353B3F-0600-4B5A-81A4-1B6ED1B0D47E}" type="pres">
      <dgm:prSet presAssocID="{9845F244-9E7D-42D2-8D3A-A3940627CCEA}" presName="sibTrans" presStyleLbl="sibTrans2D1" presStyleIdx="1" presStyleCnt="5"/>
      <dgm:spPr/>
      <dgm:t>
        <a:bodyPr/>
        <a:lstStyle/>
        <a:p>
          <a:endParaRPr lang="en-GB"/>
        </a:p>
      </dgm:t>
    </dgm:pt>
    <dgm:pt modelId="{172043B6-8788-4AE3-8797-512A1F8A9BFC}" type="pres">
      <dgm:prSet presAssocID="{9845F244-9E7D-42D2-8D3A-A3940627CCEA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FF00126E-945D-4AF1-9902-287C90D684AF}" type="pres">
      <dgm:prSet presAssocID="{F6267CF5-01D5-4904-A6D8-18BF9086B3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8E16E3-AE7F-4A43-A945-E39468D231B0}" type="pres">
      <dgm:prSet presAssocID="{D61E2475-3657-4ABF-BC48-A1F54A79262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9BEC0CF3-2E86-4581-867F-32E58CCE2AB9}" type="pres">
      <dgm:prSet presAssocID="{D61E2475-3657-4ABF-BC48-A1F54A792624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D0ABAE56-7A0D-407B-B4A7-F57925B18A3F}" type="pres">
      <dgm:prSet presAssocID="{14BF33F9-AA92-4992-874E-E5EE49FD54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2105B0-49AF-4CF4-A619-9E9D44DB8DB2}" type="pres">
      <dgm:prSet presAssocID="{7607F9E8-1A82-472F-A37B-CB99A4351456}" presName="sibTrans" presStyleLbl="sibTrans2D1" presStyleIdx="3" presStyleCnt="5"/>
      <dgm:spPr/>
      <dgm:t>
        <a:bodyPr/>
        <a:lstStyle/>
        <a:p>
          <a:endParaRPr lang="en-GB"/>
        </a:p>
      </dgm:t>
    </dgm:pt>
    <dgm:pt modelId="{DAFF2280-15DA-484B-8CBB-53B25332F505}" type="pres">
      <dgm:prSet presAssocID="{7607F9E8-1A82-472F-A37B-CB99A4351456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9140C54D-AD55-48B9-A820-30B1A24F2C24}" type="pres">
      <dgm:prSet presAssocID="{2149A79E-3358-4E17-ADB4-84A2AD2C223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B9E3FB-458B-4DE4-A4E4-9044F7F6A55C}" type="pres">
      <dgm:prSet presAssocID="{DB2A05A4-6435-4EA7-8216-36730FE8723C}" presName="sibTrans" presStyleLbl="sibTrans2D1" presStyleIdx="4" presStyleCnt="5"/>
      <dgm:spPr/>
      <dgm:t>
        <a:bodyPr/>
        <a:lstStyle/>
        <a:p>
          <a:endParaRPr lang="en-GB"/>
        </a:p>
      </dgm:t>
    </dgm:pt>
    <dgm:pt modelId="{5C1493E9-403B-40C7-A718-969FC2DEDD07}" type="pres">
      <dgm:prSet presAssocID="{DB2A05A4-6435-4EA7-8216-36730FE8723C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1C61690A-21AA-4250-8075-4F0A4625D456}" type="pres">
      <dgm:prSet presAssocID="{9CF2F8D3-E04A-4B85-8332-CD26877270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840391-3CB6-4F54-9226-F72BC991BB1C}" type="presOf" srcId="{7607F9E8-1A82-472F-A37B-CB99A4351456}" destId="{DAFF2280-15DA-484B-8CBB-53B25332F505}" srcOrd="1" destOrd="0" presId="urn:microsoft.com/office/officeart/2005/8/layout/process2"/>
    <dgm:cxn modelId="{1D16A2D6-A7E1-421F-ACA3-6CE8638B1FCF}" type="presOf" srcId="{DB2A05A4-6435-4EA7-8216-36730FE8723C}" destId="{28B9E3FB-458B-4DE4-A4E4-9044F7F6A55C}" srcOrd="0" destOrd="0" presId="urn:microsoft.com/office/officeart/2005/8/layout/process2"/>
    <dgm:cxn modelId="{B1D42F6D-BE2A-4644-AA54-B8E86A3A754E}" srcId="{C89BE281-0F25-4485-9F95-29A26D54F038}" destId="{F6267CF5-01D5-4904-A6D8-18BF9086B3C6}" srcOrd="2" destOrd="0" parTransId="{296C664F-D3C8-4BC5-8827-882728225381}" sibTransId="{D61E2475-3657-4ABF-BC48-A1F54A792624}"/>
    <dgm:cxn modelId="{25EE98AC-014A-4752-A423-5DE006CDEE6A}" type="presOf" srcId="{D61E2475-3657-4ABF-BC48-A1F54A792624}" destId="{E18E16E3-AE7F-4A43-A945-E39468D231B0}" srcOrd="0" destOrd="0" presId="urn:microsoft.com/office/officeart/2005/8/layout/process2"/>
    <dgm:cxn modelId="{6BF53E89-35EA-4320-B960-6E7B37BFDAE6}" type="presOf" srcId="{AB78A83F-5FF0-4C3E-B0C2-D110044EDD16}" destId="{DC1890D3-B3D6-4DE3-9A59-C57AD334EEDF}" srcOrd="0" destOrd="0" presId="urn:microsoft.com/office/officeart/2005/8/layout/process2"/>
    <dgm:cxn modelId="{0DA76E5F-2990-4917-8CAE-10CB4387C2C7}" type="presOf" srcId="{14BF33F9-AA92-4992-874E-E5EE49FD54CA}" destId="{D0ABAE56-7A0D-407B-B4A7-F57925B18A3F}" srcOrd="0" destOrd="0" presId="urn:microsoft.com/office/officeart/2005/8/layout/process2"/>
    <dgm:cxn modelId="{BE079422-5FD8-4DAF-8FCE-E1A5D1380CB5}" srcId="{C89BE281-0F25-4485-9F95-29A26D54F038}" destId="{0D472F48-CA7F-48E5-8717-6106BB56057D}" srcOrd="0" destOrd="0" parTransId="{4C873603-E40D-4477-A072-2489ED4ACD94}" sibTransId="{83BE7072-A28A-4F7B-9F0D-860146F6E530}"/>
    <dgm:cxn modelId="{686712D0-F1A3-44C6-A991-B8E1C0B5B8D7}" type="presOf" srcId="{83BE7072-A28A-4F7B-9F0D-860146F6E530}" destId="{849BE2E3-45C8-442C-99C4-488C1E4C375A}" srcOrd="0" destOrd="0" presId="urn:microsoft.com/office/officeart/2005/8/layout/process2"/>
    <dgm:cxn modelId="{9B73AABD-D039-4D3D-8C93-1BFE28BDA2F5}" type="presOf" srcId="{9845F244-9E7D-42D2-8D3A-A3940627CCEA}" destId="{94353B3F-0600-4B5A-81A4-1B6ED1B0D47E}" srcOrd="0" destOrd="0" presId="urn:microsoft.com/office/officeart/2005/8/layout/process2"/>
    <dgm:cxn modelId="{C17F0298-2AB8-4888-98A9-55F9EED49095}" type="presOf" srcId="{DB2A05A4-6435-4EA7-8216-36730FE8723C}" destId="{5C1493E9-403B-40C7-A718-969FC2DEDD07}" srcOrd="1" destOrd="0" presId="urn:microsoft.com/office/officeart/2005/8/layout/process2"/>
    <dgm:cxn modelId="{EDE1727D-75F1-4F9C-9993-7E37C67A8612}" type="presOf" srcId="{83BE7072-A28A-4F7B-9F0D-860146F6E530}" destId="{E9814235-E3A4-42E5-AB84-ACB3BC34E868}" srcOrd="1" destOrd="0" presId="urn:microsoft.com/office/officeart/2005/8/layout/process2"/>
    <dgm:cxn modelId="{39EAC10D-CB0A-43DD-90E9-CEEF62539387}" type="presOf" srcId="{F6267CF5-01D5-4904-A6D8-18BF9086B3C6}" destId="{FF00126E-945D-4AF1-9902-287C90D684AF}" srcOrd="0" destOrd="0" presId="urn:microsoft.com/office/officeart/2005/8/layout/process2"/>
    <dgm:cxn modelId="{7F1C20DA-EF61-40C2-8460-F99514C18B84}" srcId="{C89BE281-0F25-4485-9F95-29A26D54F038}" destId="{9CF2F8D3-E04A-4B85-8332-CD26877270B2}" srcOrd="5" destOrd="0" parTransId="{85DC8D17-6C77-474C-8DC7-A31884A0E462}" sibTransId="{9E9E3212-3063-46BE-A2C2-89972E805597}"/>
    <dgm:cxn modelId="{A0FC1EE5-D4C0-442E-8ABC-DABC15C47251}" type="presOf" srcId="{2149A79E-3358-4E17-ADB4-84A2AD2C2237}" destId="{9140C54D-AD55-48B9-A820-30B1A24F2C24}" srcOrd="0" destOrd="0" presId="urn:microsoft.com/office/officeart/2005/8/layout/process2"/>
    <dgm:cxn modelId="{B8CE4CE1-FD8A-469A-BAF2-E14CD98938C2}" type="presOf" srcId="{9845F244-9E7D-42D2-8D3A-A3940627CCEA}" destId="{172043B6-8788-4AE3-8797-512A1F8A9BFC}" srcOrd="1" destOrd="0" presId="urn:microsoft.com/office/officeart/2005/8/layout/process2"/>
    <dgm:cxn modelId="{606B24B7-B1D4-47F0-B06C-A35A85500C0E}" srcId="{C89BE281-0F25-4485-9F95-29A26D54F038}" destId="{AB78A83F-5FF0-4C3E-B0C2-D110044EDD16}" srcOrd="1" destOrd="0" parTransId="{3D4998F3-81F1-4B32-BB8B-B1ABF943FA01}" sibTransId="{9845F244-9E7D-42D2-8D3A-A3940627CCEA}"/>
    <dgm:cxn modelId="{7D329056-045F-4969-8F34-242480B9C200}" type="presOf" srcId="{0D472F48-CA7F-48E5-8717-6106BB56057D}" destId="{06BE10B8-E40D-49D1-9F48-90C6E1B7C38B}" srcOrd="0" destOrd="0" presId="urn:microsoft.com/office/officeart/2005/8/layout/process2"/>
    <dgm:cxn modelId="{67F69F40-6934-4873-8421-D3BE4E5AD6A6}" type="presOf" srcId="{9CF2F8D3-E04A-4B85-8332-CD26877270B2}" destId="{1C61690A-21AA-4250-8075-4F0A4625D456}" srcOrd="0" destOrd="0" presId="urn:microsoft.com/office/officeart/2005/8/layout/process2"/>
    <dgm:cxn modelId="{33D5064D-0ABB-4273-B5C3-04C726654639}" srcId="{C89BE281-0F25-4485-9F95-29A26D54F038}" destId="{2149A79E-3358-4E17-ADB4-84A2AD2C2237}" srcOrd="4" destOrd="0" parTransId="{478149D3-AC53-477C-987C-EDC0ED84815E}" sibTransId="{DB2A05A4-6435-4EA7-8216-36730FE8723C}"/>
    <dgm:cxn modelId="{982DC78A-8C56-4E62-A25B-4FFA4B3560B1}" type="presOf" srcId="{D61E2475-3657-4ABF-BC48-A1F54A792624}" destId="{9BEC0CF3-2E86-4581-867F-32E58CCE2AB9}" srcOrd="1" destOrd="0" presId="urn:microsoft.com/office/officeart/2005/8/layout/process2"/>
    <dgm:cxn modelId="{BA650FFA-A655-4122-BC44-652E48028B9B}" srcId="{C89BE281-0F25-4485-9F95-29A26D54F038}" destId="{14BF33F9-AA92-4992-874E-E5EE49FD54CA}" srcOrd="3" destOrd="0" parTransId="{E28F9668-0A87-4792-9ED8-E3593DC7F7FC}" sibTransId="{7607F9E8-1A82-472F-A37B-CB99A4351456}"/>
    <dgm:cxn modelId="{A27E42BF-BF52-425F-8803-DF1EF94E116D}" type="presOf" srcId="{C89BE281-0F25-4485-9F95-29A26D54F038}" destId="{A7A36A60-829E-4712-B7AA-959FC3429C8D}" srcOrd="0" destOrd="0" presId="urn:microsoft.com/office/officeart/2005/8/layout/process2"/>
    <dgm:cxn modelId="{ABB9DE7D-ED83-4465-9043-BD207748D8AB}" type="presOf" srcId="{7607F9E8-1A82-472F-A37B-CB99A4351456}" destId="{552105B0-49AF-4CF4-A619-9E9D44DB8DB2}" srcOrd="0" destOrd="0" presId="urn:microsoft.com/office/officeart/2005/8/layout/process2"/>
    <dgm:cxn modelId="{66EA5305-01DF-4309-B977-F89604B64515}" type="presParOf" srcId="{A7A36A60-829E-4712-B7AA-959FC3429C8D}" destId="{06BE10B8-E40D-49D1-9F48-90C6E1B7C38B}" srcOrd="0" destOrd="0" presId="urn:microsoft.com/office/officeart/2005/8/layout/process2"/>
    <dgm:cxn modelId="{9AF43157-89BB-465D-B007-BCE5856A4D06}" type="presParOf" srcId="{A7A36A60-829E-4712-B7AA-959FC3429C8D}" destId="{849BE2E3-45C8-442C-99C4-488C1E4C375A}" srcOrd="1" destOrd="0" presId="urn:microsoft.com/office/officeart/2005/8/layout/process2"/>
    <dgm:cxn modelId="{1BA7A1BC-6CD3-4F1F-9738-B3BA2E43BEAA}" type="presParOf" srcId="{849BE2E3-45C8-442C-99C4-488C1E4C375A}" destId="{E9814235-E3A4-42E5-AB84-ACB3BC34E868}" srcOrd="0" destOrd="0" presId="urn:microsoft.com/office/officeart/2005/8/layout/process2"/>
    <dgm:cxn modelId="{033A9606-C12E-498E-B17C-C4F60F2A86D2}" type="presParOf" srcId="{A7A36A60-829E-4712-B7AA-959FC3429C8D}" destId="{DC1890D3-B3D6-4DE3-9A59-C57AD334EEDF}" srcOrd="2" destOrd="0" presId="urn:microsoft.com/office/officeart/2005/8/layout/process2"/>
    <dgm:cxn modelId="{FDF21A6B-BDCA-460A-B89B-5E0260D949D8}" type="presParOf" srcId="{A7A36A60-829E-4712-B7AA-959FC3429C8D}" destId="{94353B3F-0600-4B5A-81A4-1B6ED1B0D47E}" srcOrd="3" destOrd="0" presId="urn:microsoft.com/office/officeart/2005/8/layout/process2"/>
    <dgm:cxn modelId="{149B7AB0-B78B-43DB-B652-5153BAC4B93A}" type="presParOf" srcId="{94353B3F-0600-4B5A-81A4-1B6ED1B0D47E}" destId="{172043B6-8788-4AE3-8797-512A1F8A9BFC}" srcOrd="0" destOrd="0" presId="urn:microsoft.com/office/officeart/2005/8/layout/process2"/>
    <dgm:cxn modelId="{B65C3807-95D0-4721-815A-6A285EC74267}" type="presParOf" srcId="{A7A36A60-829E-4712-B7AA-959FC3429C8D}" destId="{FF00126E-945D-4AF1-9902-287C90D684AF}" srcOrd="4" destOrd="0" presId="urn:microsoft.com/office/officeart/2005/8/layout/process2"/>
    <dgm:cxn modelId="{AC35B2E3-976C-4325-A387-02089CE46AE9}" type="presParOf" srcId="{A7A36A60-829E-4712-B7AA-959FC3429C8D}" destId="{E18E16E3-AE7F-4A43-A945-E39468D231B0}" srcOrd="5" destOrd="0" presId="urn:microsoft.com/office/officeart/2005/8/layout/process2"/>
    <dgm:cxn modelId="{DFDAF1AE-C1AF-42BF-A7DC-F65966ADEF85}" type="presParOf" srcId="{E18E16E3-AE7F-4A43-A945-E39468D231B0}" destId="{9BEC0CF3-2E86-4581-867F-32E58CCE2AB9}" srcOrd="0" destOrd="0" presId="urn:microsoft.com/office/officeart/2005/8/layout/process2"/>
    <dgm:cxn modelId="{828F9987-FF2C-467A-8733-06F32011D7AE}" type="presParOf" srcId="{A7A36A60-829E-4712-B7AA-959FC3429C8D}" destId="{D0ABAE56-7A0D-407B-B4A7-F57925B18A3F}" srcOrd="6" destOrd="0" presId="urn:microsoft.com/office/officeart/2005/8/layout/process2"/>
    <dgm:cxn modelId="{00602477-7FD1-4F9D-9FC9-CFCCAC757555}" type="presParOf" srcId="{A7A36A60-829E-4712-B7AA-959FC3429C8D}" destId="{552105B0-49AF-4CF4-A619-9E9D44DB8DB2}" srcOrd="7" destOrd="0" presId="urn:microsoft.com/office/officeart/2005/8/layout/process2"/>
    <dgm:cxn modelId="{3416A6EB-9C04-4EA6-B471-D544978D4617}" type="presParOf" srcId="{552105B0-49AF-4CF4-A619-9E9D44DB8DB2}" destId="{DAFF2280-15DA-484B-8CBB-53B25332F505}" srcOrd="0" destOrd="0" presId="urn:microsoft.com/office/officeart/2005/8/layout/process2"/>
    <dgm:cxn modelId="{443C8B42-628A-4D09-8E8D-EE58B6482DBB}" type="presParOf" srcId="{A7A36A60-829E-4712-B7AA-959FC3429C8D}" destId="{9140C54D-AD55-48B9-A820-30B1A24F2C24}" srcOrd="8" destOrd="0" presId="urn:microsoft.com/office/officeart/2005/8/layout/process2"/>
    <dgm:cxn modelId="{F75E8590-51DF-4BAD-AE46-D87736183DD0}" type="presParOf" srcId="{A7A36A60-829E-4712-B7AA-959FC3429C8D}" destId="{28B9E3FB-458B-4DE4-A4E4-9044F7F6A55C}" srcOrd="9" destOrd="0" presId="urn:microsoft.com/office/officeart/2005/8/layout/process2"/>
    <dgm:cxn modelId="{95502FEE-A738-4796-A117-5A701207AF07}" type="presParOf" srcId="{28B9E3FB-458B-4DE4-A4E4-9044F7F6A55C}" destId="{5C1493E9-403B-40C7-A718-969FC2DEDD07}" srcOrd="0" destOrd="0" presId="urn:microsoft.com/office/officeart/2005/8/layout/process2"/>
    <dgm:cxn modelId="{4409D8C3-0BED-46FE-B0FA-89EF7873B170}" type="presParOf" srcId="{A7A36A60-829E-4712-B7AA-959FC3429C8D}" destId="{1C61690A-21AA-4250-8075-4F0A4625D45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AE741-3450-44A1-BD0E-5A1B6D513EB7}">
      <dsp:nvSpPr>
        <dsp:cNvPr id="0" name=""/>
        <dsp:cNvSpPr/>
      </dsp:nvSpPr>
      <dsp:spPr>
        <a:xfrm>
          <a:off x="1389958" y="332179"/>
          <a:ext cx="1658551" cy="63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Competency</a:t>
          </a:r>
        </a:p>
      </dsp:txBody>
      <dsp:txXfrm>
        <a:off x="1389958" y="332179"/>
        <a:ext cx="1658551" cy="631040"/>
      </dsp:txXfrm>
    </dsp:sp>
    <dsp:sp modelId="{E75A3C00-5174-45D3-80A3-AE21A286459A}">
      <dsp:nvSpPr>
        <dsp:cNvPr id="0" name=""/>
        <dsp:cNvSpPr/>
      </dsp:nvSpPr>
      <dsp:spPr>
        <a:xfrm>
          <a:off x="1055595" y="-773"/>
          <a:ext cx="1296946" cy="1296946"/>
        </a:xfrm>
        <a:prstGeom prst="circularArrow">
          <a:avLst>
            <a:gd name="adj1" fmla="val 9488"/>
            <a:gd name="adj2" fmla="val 685420"/>
            <a:gd name="adj3" fmla="val 7848509"/>
            <a:gd name="adj4" fmla="val 2266071"/>
            <a:gd name="adj5" fmla="val 11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0BC71-A293-4C2A-B064-5AC99C2A8441}">
      <dsp:nvSpPr>
        <dsp:cNvPr id="0" name=""/>
        <dsp:cNvSpPr/>
      </dsp:nvSpPr>
      <dsp:spPr>
        <a:xfrm>
          <a:off x="561465" y="332179"/>
          <a:ext cx="1254874" cy="63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Self-image</a:t>
          </a:r>
        </a:p>
      </dsp:txBody>
      <dsp:txXfrm>
        <a:off x="561465" y="332179"/>
        <a:ext cx="1254874" cy="631040"/>
      </dsp:txXfrm>
    </dsp:sp>
    <dsp:sp modelId="{22D0A5EE-EEFB-4206-9E42-BD4501C63DFE}">
      <dsp:nvSpPr>
        <dsp:cNvPr id="0" name=""/>
        <dsp:cNvSpPr/>
      </dsp:nvSpPr>
      <dsp:spPr>
        <a:xfrm>
          <a:off x="1055595" y="-773"/>
          <a:ext cx="1296946" cy="1296946"/>
        </a:xfrm>
        <a:prstGeom prst="circularArrow">
          <a:avLst>
            <a:gd name="adj1" fmla="val 9488"/>
            <a:gd name="adj2" fmla="val 685420"/>
            <a:gd name="adj3" fmla="val 18648509"/>
            <a:gd name="adj4" fmla="val 13066071"/>
            <a:gd name="adj5" fmla="val 11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E10B8-E40D-49D1-9F48-90C6E1B7C38B}">
      <dsp:nvSpPr>
        <dsp:cNvPr id="0" name=""/>
        <dsp:cNvSpPr/>
      </dsp:nvSpPr>
      <dsp:spPr>
        <a:xfrm>
          <a:off x="3050712" y="1795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Legislative Context</a:t>
          </a:r>
        </a:p>
      </dsp:txBody>
      <dsp:txXfrm>
        <a:off x="3066295" y="17378"/>
        <a:ext cx="2097008" cy="500877"/>
      </dsp:txXfrm>
    </dsp:sp>
    <dsp:sp modelId="{849BE2E3-45C8-442C-99C4-488C1E4C375A}">
      <dsp:nvSpPr>
        <dsp:cNvPr id="0" name=""/>
        <dsp:cNvSpPr/>
      </dsp:nvSpPr>
      <dsp:spPr>
        <a:xfrm rot="5400000">
          <a:off x="4015041" y="547140"/>
          <a:ext cx="199516" cy="23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 rot="-5400000">
        <a:off x="4042974" y="567092"/>
        <a:ext cx="143651" cy="139661"/>
      </dsp:txXfrm>
    </dsp:sp>
    <dsp:sp modelId="{DC1890D3-B3D6-4DE3-9A59-C57AD334EEDF}">
      <dsp:nvSpPr>
        <dsp:cNvPr id="0" name=""/>
        <dsp:cNvSpPr/>
      </dsp:nvSpPr>
      <dsp:spPr>
        <a:xfrm>
          <a:off x="3050712" y="799861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Organisational support</a:t>
          </a:r>
        </a:p>
      </dsp:txBody>
      <dsp:txXfrm>
        <a:off x="3066295" y="815444"/>
        <a:ext cx="2097008" cy="500877"/>
      </dsp:txXfrm>
    </dsp:sp>
    <dsp:sp modelId="{94353B3F-0600-4B5A-81A4-1B6ED1B0D47E}">
      <dsp:nvSpPr>
        <dsp:cNvPr id="0" name=""/>
        <dsp:cNvSpPr/>
      </dsp:nvSpPr>
      <dsp:spPr>
        <a:xfrm rot="5400000">
          <a:off x="4015041" y="1345205"/>
          <a:ext cx="199516" cy="23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 rot="-5400000">
        <a:off x="4042974" y="1365157"/>
        <a:ext cx="143651" cy="139661"/>
      </dsp:txXfrm>
    </dsp:sp>
    <dsp:sp modelId="{FF00126E-945D-4AF1-9902-287C90D684AF}">
      <dsp:nvSpPr>
        <dsp:cNvPr id="0" name=""/>
        <dsp:cNvSpPr/>
      </dsp:nvSpPr>
      <dsp:spPr>
        <a:xfrm>
          <a:off x="3050712" y="1597926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Positive perceptions</a:t>
          </a:r>
        </a:p>
      </dsp:txBody>
      <dsp:txXfrm>
        <a:off x="3066295" y="1613509"/>
        <a:ext cx="2097008" cy="500877"/>
      </dsp:txXfrm>
    </dsp:sp>
    <dsp:sp modelId="{E18E16E3-AE7F-4A43-A945-E39468D231B0}">
      <dsp:nvSpPr>
        <dsp:cNvPr id="0" name=""/>
        <dsp:cNvSpPr/>
      </dsp:nvSpPr>
      <dsp:spPr>
        <a:xfrm rot="5400000">
          <a:off x="4015041" y="2143271"/>
          <a:ext cx="199516" cy="23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 rot="-5400000">
        <a:off x="4042974" y="2163223"/>
        <a:ext cx="143651" cy="139661"/>
      </dsp:txXfrm>
    </dsp:sp>
    <dsp:sp modelId="{D0ABAE56-7A0D-407B-B4A7-F57925B18A3F}">
      <dsp:nvSpPr>
        <dsp:cNvPr id="0" name=""/>
        <dsp:cNvSpPr/>
      </dsp:nvSpPr>
      <dsp:spPr>
        <a:xfrm>
          <a:off x="3050712" y="2395991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Understanding of role</a:t>
          </a:r>
        </a:p>
      </dsp:txBody>
      <dsp:txXfrm>
        <a:off x="3066295" y="2411574"/>
        <a:ext cx="2097008" cy="500877"/>
      </dsp:txXfrm>
    </dsp:sp>
    <dsp:sp modelId="{552105B0-49AF-4CF4-A619-9E9D44DB8DB2}">
      <dsp:nvSpPr>
        <dsp:cNvPr id="0" name=""/>
        <dsp:cNvSpPr/>
      </dsp:nvSpPr>
      <dsp:spPr>
        <a:xfrm rot="5400000">
          <a:off x="4015041" y="2941336"/>
          <a:ext cx="199516" cy="23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 rot="-5400000">
        <a:off x="4042974" y="2961288"/>
        <a:ext cx="143651" cy="139661"/>
      </dsp:txXfrm>
    </dsp:sp>
    <dsp:sp modelId="{9140C54D-AD55-48B9-A820-30B1A24F2C24}">
      <dsp:nvSpPr>
        <dsp:cNvPr id="0" name=""/>
        <dsp:cNvSpPr/>
      </dsp:nvSpPr>
      <dsp:spPr>
        <a:xfrm>
          <a:off x="3050712" y="3194057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Communication tools</a:t>
          </a:r>
        </a:p>
      </dsp:txBody>
      <dsp:txXfrm>
        <a:off x="3066295" y="3209640"/>
        <a:ext cx="2097008" cy="500877"/>
      </dsp:txXfrm>
    </dsp:sp>
    <dsp:sp modelId="{28B9E3FB-458B-4DE4-A4E4-9044F7F6A55C}">
      <dsp:nvSpPr>
        <dsp:cNvPr id="0" name=""/>
        <dsp:cNvSpPr/>
      </dsp:nvSpPr>
      <dsp:spPr>
        <a:xfrm rot="5400000">
          <a:off x="4015041" y="3739402"/>
          <a:ext cx="199516" cy="23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 rot="-5400000">
        <a:off x="4042974" y="3759354"/>
        <a:ext cx="143651" cy="139661"/>
      </dsp:txXfrm>
    </dsp:sp>
    <dsp:sp modelId="{1C61690A-21AA-4250-8075-4F0A4625D456}">
      <dsp:nvSpPr>
        <dsp:cNvPr id="0" name=""/>
        <dsp:cNvSpPr/>
      </dsp:nvSpPr>
      <dsp:spPr>
        <a:xfrm>
          <a:off x="3050712" y="3992122"/>
          <a:ext cx="2128174" cy="53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Reflection</a:t>
          </a:r>
        </a:p>
      </dsp:txBody>
      <dsp:txXfrm>
        <a:off x="3066295" y="4007705"/>
        <a:ext cx="2097008" cy="500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960C2-A432-45C9-B1A8-A91036A0C8B2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95E02-6F8A-431A-A45B-349D1C118B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66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B793D-0D4B-4AD4-B842-66596888073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B793D-0D4B-4AD4-B842-66596888073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DD060-B45C-4637-B64B-CAB595AC39D9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95E02-6F8A-431A-A45B-349D1C118B56}" type="slidenum">
              <a:rPr lang="en-GB" smtClean="0"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62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3C91EA-8924-433D-B68C-EA0E8A4D02DF}" type="datetimeFigureOut">
              <a:rPr lang="en-GB" smtClean="0"/>
              <a:t>15/05/2013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E70802-B846-4FDE-A2E6-FED6638FBF7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#_ENREF_331"/><Relationship Id="rId3" Type="http://schemas.openxmlformats.org/officeDocument/2006/relationships/hyperlink" Target="#_ENREF_298"/><Relationship Id="rId7" Type="http://schemas.openxmlformats.org/officeDocument/2006/relationships/hyperlink" Target="#_ENREF_303"/><Relationship Id="rId2" Type="http://schemas.openxmlformats.org/officeDocument/2006/relationships/hyperlink" Target="#_ENREF_412"/><Relationship Id="rId1" Type="http://schemas.openxmlformats.org/officeDocument/2006/relationships/slideLayout" Target="../slideLayouts/slideLayout2.xml"/><Relationship Id="rId6" Type="http://schemas.openxmlformats.org/officeDocument/2006/relationships/hyperlink" Target="#_ENREF_6"/><Relationship Id="rId5" Type="http://schemas.openxmlformats.org/officeDocument/2006/relationships/hyperlink" Target="#_ENREF_238"/><Relationship Id="rId4" Type="http://schemas.openxmlformats.org/officeDocument/2006/relationships/hyperlink" Target="#_ENREF_329"/><Relationship Id="rId9" Type="http://schemas.openxmlformats.org/officeDocument/2006/relationships/hyperlink" Target="#_ENREF_318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makaton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role of communication partners in conversations with people with learning difficulties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Dr Celia Todd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conversations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Daisy – her main paid carer who had worked with Cate for 2 years, (Mum and dad also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Mother (Dad, brother and Daisy also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Lisa – new member of staff (Daisy also present)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Mostly controlled by conversation partner</a:t>
            </a:r>
          </a:p>
          <a:p>
            <a:endParaRPr lang="en-GB" dirty="0" smtClean="0"/>
          </a:p>
          <a:p>
            <a:r>
              <a:rPr lang="en-GB" dirty="0" smtClean="0"/>
              <a:t>When Cate tried to introduce new topic, brought back to original topic by partner after 2 or 3 turns</a:t>
            </a:r>
          </a:p>
          <a:p>
            <a:endParaRPr lang="en-GB" dirty="0" smtClean="0"/>
          </a:p>
          <a:p>
            <a:r>
              <a:rPr lang="en-GB" dirty="0" smtClean="0"/>
              <a:t>Some attempts at topic change by Cate ignored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 construction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Mostly one Turn construction Unit (TCU)</a:t>
            </a:r>
          </a:p>
          <a:p>
            <a:pPr>
              <a:buNone/>
            </a:pPr>
            <a:r>
              <a:rPr lang="en-GB" dirty="0" smtClean="0"/>
              <a:t>Mostly yes or no response</a:t>
            </a:r>
          </a:p>
          <a:p>
            <a:pPr>
              <a:buNone/>
            </a:pPr>
            <a:r>
              <a:rPr lang="en-GB" dirty="0" smtClean="0"/>
              <a:t>If 2 TCUs usually Yes + additional information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Lots of  one turn TCUS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Frequent use of 2 TCU structure consisting of  wh question followed by yes/no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Co-construction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Partners build turns collaboratively</a:t>
            </a:r>
          </a:p>
          <a:p>
            <a:r>
              <a:rPr lang="en-GB" dirty="0" smtClean="0"/>
              <a:t>Common in conversations with people with communication impairment</a:t>
            </a:r>
          </a:p>
          <a:p>
            <a:endParaRPr lang="en-GB" dirty="0" smtClean="0"/>
          </a:p>
          <a:p>
            <a:r>
              <a:rPr lang="en-GB" dirty="0" smtClean="0"/>
              <a:t>Example</a:t>
            </a:r>
          </a:p>
          <a:p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D: Do you not like the </a:t>
            </a:r>
            <a:r>
              <a:rPr lang="en-GB" sz="24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warm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↓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C: /ɜræn/  </a:t>
            </a:r>
            <a:r>
              <a:rPr lang="en-GB" sz="2400" i="1" dirty="0" smtClean="0">
                <a:solidFill>
                  <a:srgbClr val="76923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((Stretching arm towards L))</a:t>
            </a:r>
            <a:endParaRPr lang="en-GB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L: It won't be </a:t>
            </a:r>
            <a:r>
              <a:rPr lang="en-GB" sz="24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too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hot↓ </a:t>
            </a:r>
            <a:r>
              <a:rPr lang="en-GB" sz="2400" i="1" dirty="0" smtClean="0">
                <a:solidFill>
                  <a:srgbClr val="76923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((shaking head))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Questions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Asked very few questions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i="1" dirty="0" smtClean="0"/>
              <a:t>How can she?</a:t>
            </a:r>
            <a:endParaRPr lang="en-GB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Clarification Qs – repeats with rising intonation</a:t>
            </a:r>
          </a:p>
          <a:p>
            <a:pPr>
              <a:buNone/>
            </a:pPr>
            <a:r>
              <a:rPr lang="en-GB" dirty="0" smtClean="0"/>
              <a:t>Yes/no questions to construct message</a:t>
            </a:r>
          </a:p>
          <a:p>
            <a:pPr>
              <a:buNone/>
            </a:pPr>
            <a:r>
              <a:rPr lang="en-GB" dirty="0" smtClean="0"/>
              <a:t>Very few Tag questions</a:t>
            </a:r>
          </a:p>
          <a:p>
            <a:pPr>
              <a:buNone/>
            </a:pPr>
            <a:r>
              <a:rPr lang="en-GB" dirty="0" smtClean="0"/>
              <a:t>Test questions – to which they already knew the answer</a:t>
            </a:r>
            <a:endParaRPr lang="en-GB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No problems understanding  partner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Frequent understanding checks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Use of familiarity and prior knowledge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Sometimes ignored or unresolved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Very little self initiated repair by Cate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Repair by partner (OIR)</a:t>
            </a:r>
          </a:p>
          <a:p>
            <a:r>
              <a:rPr lang="en-GB" dirty="0" smtClean="0"/>
              <a:t>Repeat or partial repeat</a:t>
            </a:r>
          </a:p>
          <a:p>
            <a:r>
              <a:rPr lang="en-GB" dirty="0" smtClean="0"/>
              <a:t>Candidate answer</a:t>
            </a:r>
          </a:p>
          <a:p>
            <a:r>
              <a:rPr lang="en-GB" dirty="0" smtClean="0"/>
              <a:t>Request for repetition</a:t>
            </a:r>
          </a:p>
          <a:p>
            <a:r>
              <a:rPr lang="en-GB" dirty="0" smtClean="0"/>
              <a:t>Do you mean?</a:t>
            </a:r>
          </a:p>
          <a:p>
            <a:pPr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/>
              <a:t>Open→Wh→Rpt+Wh→Rpt → Direct check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/>
              <a:t>WEAKER	                                  STRONGER 					</a:t>
            </a:r>
            <a:endParaRPr lang="en-GB" dirty="0"/>
          </a:p>
          <a:p>
            <a:pPr>
              <a:buNone/>
            </a:pPr>
            <a:r>
              <a:rPr lang="en-GB" b="1" dirty="0"/>
              <a:t>(From Sidnell (</a:t>
            </a:r>
            <a:r>
              <a:rPr lang="en-GB" b="1" dirty="0">
                <a:hlinkClick r:id="" action="ppaction://hlinkfile" tooltip="Sidnell, 2010 #888"/>
              </a:rPr>
              <a:t>2010a</a:t>
            </a:r>
            <a:r>
              <a:rPr lang="en-GB" b="1" dirty="0"/>
              <a:t>)  p.118)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Pauses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Long pauses tolerated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Frequently longer than 2 seconds – often if Q to Cate required other than a yes/no answer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Pause by partner if repeat or candidate answer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Overlap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Mostly at  end of TCU – yes no or continuer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 Cate was asked a question and did not immediately respond – sometimes filled by partner resulting in overlap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Intonation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Restricted tone patterns</a:t>
            </a:r>
          </a:p>
          <a:p>
            <a:pPr>
              <a:buNone/>
            </a:pPr>
            <a:r>
              <a:rPr lang="en-GB" dirty="0" smtClean="0"/>
              <a:t>Mostly falling tone</a:t>
            </a:r>
          </a:p>
          <a:p>
            <a:pPr>
              <a:buNone/>
            </a:pPr>
            <a:r>
              <a:rPr lang="en-GB" dirty="0" smtClean="0"/>
              <a:t>Very occasional rising tone to ask Q</a:t>
            </a:r>
          </a:p>
          <a:p>
            <a:pPr>
              <a:buNone/>
            </a:pPr>
            <a:r>
              <a:rPr lang="en-GB" dirty="0" smtClean="0"/>
              <a:t>Occasional rise/fall + broad smile when definite about her response after an extended repair sequence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Widely varied tone</a:t>
            </a:r>
          </a:p>
          <a:p>
            <a:pPr>
              <a:buNone/>
            </a:pPr>
            <a:r>
              <a:rPr lang="en-GB" dirty="0" smtClean="0"/>
              <a:t>Frequent use of rise/fall tone with increased stress – surprise/ use with children</a:t>
            </a:r>
          </a:p>
          <a:p>
            <a:pPr>
              <a:buNone/>
            </a:pPr>
            <a:r>
              <a:rPr lang="en-GB" dirty="0" smtClean="0"/>
              <a:t>Fall/rise to query accuracy or unclear that they had understood her correctly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a Doctorate of Education?</a:t>
            </a:r>
          </a:p>
          <a:p>
            <a:r>
              <a:rPr lang="en-GB" dirty="0" smtClean="0"/>
              <a:t>Research questions and methodology</a:t>
            </a:r>
          </a:p>
          <a:p>
            <a:r>
              <a:rPr lang="en-GB" dirty="0" smtClean="0"/>
              <a:t>Looking at conversation </a:t>
            </a:r>
          </a:p>
          <a:p>
            <a:r>
              <a:rPr lang="en-GB" dirty="0" smtClean="0"/>
              <a:t>Case study – AAC user</a:t>
            </a:r>
          </a:p>
          <a:p>
            <a:r>
              <a:rPr lang="en-GB" dirty="0" smtClean="0"/>
              <a:t>Findings from larger study</a:t>
            </a:r>
          </a:p>
          <a:p>
            <a:r>
              <a:rPr lang="en-GB" dirty="0" smtClean="0"/>
              <a:t>Implications for practice</a:t>
            </a:r>
          </a:p>
          <a:p>
            <a:pPr lvl="1"/>
            <a:r>
              <a:rPr lang="en-GB" dirty="0" smtClean="0"/>
              <a:t>Assessment practices</a:t>
            </a:r>
          </a:p>
          <a:p>
            <a:pPr lvl="1"/>
            <a:r>
              <a:rPr lang="en-GB" dirty="0" smtClean="0"/>
              <a:t>Use of SGDs</a:t>
            </a:r>
          </a:p>
          <a:p>
            <a:pPr lvl="1"/>
            <a:r>
              <a:rPr lang="en-GB" dirty="0" smtClean="0"/>
              <a:t>Preparing  staff and families</a:t>
            </a:r>
          </a:p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will cover: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Eye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Compromised by her positioning</a:t>
            </a:r>
          </a:p>
          <a:p>
            <a:pPr>
              <a:buNone/>
            </a:pPr>
            <a:r>
              <a:rPr lang="en-GB" b="1" dirty="0" smtClean="0"/>
              <a:t>Used to bring people into conversation to aid repair</a:t>
            </a:r>
          </a:p>
          <a:p>
            <a:pPr>
              <a:buNone/>
            </a:pPr>
            <a:r>
              <a:rPr lang="en-GB" dirty="0" smtClean="0"/>
              <a:t>Disrupted by using SGD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Tended to maintain constant eye contact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Facial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3312369"/>
          </a:xfrm>
        </p:spPr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</a:t>
            </a:r>
          </a:p>
          <a:p>
            <a:pPr>
              <a:buNone/>
            </a:pPr>
            <a:r>
              <a:rPr lang="en-GB" sz="2400" dirty="0" smtClean="0"/>
              <a:t>Limited facial expression</a:t>
            </a:r>
          </a:p>
          <a:p>
            <a:pPr>
              <a:buNone/>
            </a:pPr>
            <a:r>
              <a:rPr lang="en-GB" sz="2400" dirty="0" smtClean="0"/>
              <a:t>Smiling to build answer</a:t>
            </a:r>
          </a:p>
          <a:p>
            <a:pPr>
              <a:buNone/>
            </a:pPr>
            <a:r>
              <a:rPr lang="en-GB" sz="2400" dirty="0" smtClean="0"/>
              <a:t>Broad smile when partner finally successful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Partner</a:t>
            </a:r>
          </a:p>
          <a:p>
            <a:r>
              <a:rPr lang="en-GB" sz="2400" dirty="0" smtClean="0"/>
              <a:t>Puzzled look  to query what was said</a:t>
            </a:r>
          </a:p>
          <a:p>
            <a:r>
              <a:rPr lang="en-GB" sz="2400" dirty="0" smtClean="0"/>
              <a:t>smiling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717032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Nodding and  shaking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221088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Sometimes difficult to distinguish between nod and head shake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Gesture and sign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Amount varied between conversations</a:t>
            </a:r>
          </a:p>
          <a:p>
            <a:endParaRPr lang="en-GB" dirty="0" smtClean="0"/>
          </a:p>
          <a:p>
            <a:r>
              <a:rPr lang="en-GB" dirty="0" smtClean="0"/>
              <a:t>Very little used by unfamiliar partner</a:t>
            </a:r>
          </a:p>
          <a:p>
            <a:endParaRPr lang="en-GB" dirty="0" smtClean="0"/>
          </a:p>
          <a:p>
            <a:r>
              <a:rPr lang="en-GB" dirty="0" smtClean="0"/>
              <a:t>Signing used by Cate and her mother - often prompted by mother</a:t>
            </a:r>
          </a:p>
          <a:p>
            <a:endParaRPr lang="en-GB" dirty="0" smtClean="0"/>
          </a:p>
          <a:p>
            <a:r>
              <a:rPr lang="en-GB" dirty="0" smtClean="0"/>
              <a:t>Familiar care staff used mime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objects and SGD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used spontaneously – always prompted by partner</a:t>
            </a:r>
          </a:p>
          <a:p>
            <a:endParaRPr lang="en-GB" dirty="0" smtClean="0"/>
          </a:p>
          <a:p>
            <a:r>
              <a:rPr lang="en-GB" dirty="0" smtClean="0"/>
              <a:t>Performance – showing how it worked</a:t>
            </a:r>
          </a:p>
          <a:p>
            <a:endParaRPr lang="en-GB" dirty="0" smtClean="0"/>
          </a:p>
          <a:p>
            <a:r>
              <a:rPr lang="en-GB" dirty="0" smtClean="0"/>
              <a:t>Used for spelling</a:t>
            </a:r>
          </a:p>
          <a:p>
            <a:endParaRPr lang="en-GB" dirty="0" smtClean="0"/>
          </a:p>
          <a:p>
            <a:r>
              <a:rPr lang="en-GB" i="1" dirty="0" smtClean="0">
                <a:solidFill>
                  <a:srgbClr val="7030A0"/>
                </a:solidFill>
              </a:rPr>
              <a:t>Disrupted eye contact and  excluded Cate from the conversation</a:t>
            </a:r>
            <a:endParaRPr lang="en-GB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Evaluative Language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</a:t>
            </a:r>
          </a:p>
          <a:p>
            <a:pPr>
              <a:buNone/>
            </a:pPr>
            <a:r>
              <a:rPr lang="en-GB" dirty="0" smtClean="0"/>
              <a:t>Very little use of evaluative language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Partner</a:t>
            </a:r>
          </a:p>
          <a:p>
            <a:pPr>
              <a:buNone/>
            </a:pPr>
            <a:r>
              <a:rPr lang="en-GB" dirty="0" smtClean="0"/>
              <a:t>Frequent judgement of speech attempts and use of VOCA</a:t>
            </a:r>
          </a:p>
          <a:p>
            <a:pPr>
              <a:buNone/>
            </a:pPr>
            <a:r>
              <a:rPr lang="en-GB" dirty="0" smtClean="0"/>
              <a:t>High incidence of amplified  evaluation</a:t>
            </a:r>
          </a:p>
          <a:p>
            <a:pPr>
              <a:buNone/>
            </a:pPr>
            <a:r>
              <a:rPr lang="en-GB" i="1" dirty="0" smtClean="0"/>
              <a:t>“That’s really really good”</a:t>
            </a:r>
            <a:endParaRPr lang="en-GB" i="1" dirty="0"/>
          </a:p>
        </p:txBody>
      </p:sp>
      <p:sp>
        <p:nvSpPr>
          <p:cNvPr id="6" name="Rectangle 5"/>
          <p:cNvSpPr/>
          <p:nvPr/>
        </p:nvSpPr>
        <p:spPr>
          <a:xfrm>
            <a:off x="611560" y="4536995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Restricted phonemic repertoire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600200"/>
            <a:ext cx="7330008" cy="4525963"/>
          </a:xfrm>
        </p:spPr>
        <p:txBody>
          <a:bodyPr/>
          <a:lstStyle/>
          <a:p>
            <a:pPr>
              <a:buNone/>
            </a:pPr>
            <a:r>
              <a:rPr lang="en-GB" sz="1800" dirty="0" smtClean="0"/>
              <a:t>M: What’s the </a:t>
            </a:r>
            <a:r>
              <a:rPr lang="en-GB" sz="1800" b="1" u="sng" dirty="0" smtClean="0"/>
              <a:t>first</a:t>
            </a:r>
            <a:r>
              <a:rPr lang="en-GB" sz="1800" dirty="0" smtClean="0"/>
              <a:t> thing you’re going to have↓↑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((smile))</a:t>
            </a:r>
            <a:r>
              <a:rPr lang="en-GB" sz="1800" dirty="0" smtClean="0"/>
              <a:t> That you haven’t been able to have for a long </a:t>
            </a:r>
            <a:r>
              <a:rPr lang="en-GB" sz="1800" b="1" u="sng" dirty="0" smtClean="0"/>
              <a:t>time</a:t>
            </a:r>
            <a:r>
              <a:rPr lang="en-GB" sz="1800" dirty="0" smtClean="0"/>
              <a:t>↑{€→C}</a:t>
            </a:r>
          </a:p>
          <a:p>
            <a:pPr>
              <a:buNone/>
            </a:pPr>
            <a:r>
              <a:rPr lang="en-GB" sz="1800" dirty="0" smtClean="0"/>
              <a:t>C: /ʌ/ (..) /bæ æ↓/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sz="1800" dirty="0" smtClean="0"/>
              <a:t>{€→M}</a:t>
            </a:r>
          </a:p>
          <a:p>
            <a:pPr>
              <a:buNone/>
            </a:pPr>
            <a:r>
              <a:rPr lang="en-GB" sz="1800" dirty="0" smtClean="0"/>
              <a:t>M: </a:t>
            </a:r>
            <a:r>
              <a:rPr lang="en-GB" sz="1800" b="1" u="sng" dirty="0" smtClean="0"/>
              <a:t>Butt</a:t>
            </a:r>
            <a:r>
              <a:rPr lang="en-GB" sz="1800" dirty="0" smtClean="0"/>
              <a:t>er↑↓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((smiling, eyes widening)) </a:t>
            </a:r>
            <a:r>
              <a:rPr lang="en-GB" sz="1800" dirty="0" smtClean="0"/>
              <a:t>{€→C}</a:t>
            </a:r>
          </a:p>
          <a:p>
            <a:pPr>
              <a:buNone/>
            </a:pPr>
            <a:r>
              <a:rPr lang="en-GB" sz="1800" dirty="0" smtClean="0"/>
              <a:t>C: /næ æ↓/ </a:t>
            </a:r>
            <a:r>
              <a:rPr lang="en-GB" sz="1800" b="1" i="1" dirty="0" smtClean="0"/>
              <a:t>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sz="1800" dirty="0" smtClean="0"/>
              <a:t>{€→M}</a:t>
            </a:r>
          </a:p>
          <a:p>
            <a:pPr>
              <a:buNone/>
            </a:pPr>
            <a:r>
              <a:rPr lang="en-GB" sz="1800" dirty="0" smtClean="0"/>
              <a:t>M: No↓↑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((shaking head)) </a:t>
            </a:r>
            <a:r>
              <a:rPr lang="en-GB" sz="1800" dirty="0" smtClean="0"/>
              <a:t>{€→C}</a:t>
            </a:r>
          </a:p>
          <a:p>
            <a:pPr>
              <a:buNone/>
            </a:pPr>
            <a:r>
              <a:rPr lang="en-GB" sz="1800" dirty="0" smtClean="0"/>
              <a:t>C: /uː juː aɪ æ↓/ {you like it}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sz="1800" dirty="0" smtClean="0"/>
              <a:t>{€→M→D}</a:t>
            </a:r>
          </a:p>
          <a:p>
            <a:pPr>
              <a:buNone/>
            </a:pPr>
            <a:r>
              <a:rPr lang="en-GB" sz="1800" dirty="0" smtClean="0"/>
              <a:t>M: (..) You like </a:t>
            </a:r>
            <a:r>
              <a:rPr lang="en-GB" sz="1800" b="1" u="sng" dirty="0" smtClean="0"/>
              <a:t>that</a:t>
            </a:r>
            <a:r>
              <a:rPr lang="en-GB" sz="1800" dirty="0" smtClean="0"/>
              <a:t>↓ what is it↑ {€→D→C}</a:t>
            </a:r>
          </a:p>
          <a:p>
            <a:pPr>
              <a:buNone/>
            </a:pPr>
            <a:r>
              <a:rPr lang="en-GB" sz="1800" dirty="0" smtClean="0"/>
              <a:t>C: /dæ aɪʔ↓/ {€→D→M}</a:t>
            </a:r>
          </a:p>
          <a:p>
            <a:pPr>
              <a:buNone/>
            </a:pPr>
            <a:r>
              <a:rPr lang="en-GB" sz="1800" dirty="0" smtClean="0"/>
              <a:t>M: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((shaking head)) </a:t>
            </a:r>
            <a:r>
              <a:rPr lang="en-GB" sz="1800" dirty="0" smtClean="0"/>
              <a:t>(..)Is it on your </a:t>
            </a:r>
            <a:r>
              <a:rPr lang="en-GB" sz="1800" b="1" u="sng" dirty="0" smtClean="0"/>
              <a:t>Dyn</a:t>
            </a:r>
            <a:r>
              <a:rPr lang="en-GB" sz="1800" dirty="0" smtClean="0"/>
              <a:t>avox↓↑= 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((Pointing to Dynovox)) </a:t>
            </a:r>
            <a:r>
              <a:rPr lang="en-GB" sz="1800" dirty="0" smtClean="0"/>
              <a:t>{€→C}</a:t>
            </a:r>
          </a:p>
          <a:p>
            <a:pPr>
              <a:buNone/>
            </a:pPr>
            <a:r>
              <a:rPr lang="en-GB" sz="1800" dirty="0" smtClean="0"/>
              <a:t>C: =/nəʊ/↓ {€→M}</a:t>
            </a:r>
          </a:p>
          <a:p>
            <a:pPr>
              <a:buNone/>
            </a:pPr>
            <a:r>
              <a:rPr lang="en-GB" sz="1800" dirty="0" smtClean="0"/>
              <a:t>M: [Is it↑] {€→C}</a:t>
            </a:r>
          </a:p>
          <a:p>
            <a:pPr>
              <a:buNone/>
            </a:pPr>
            <a:r>
              <a:rPr lang="en-GB" sz="1800" dirty="0" smtClean="0"/>
              <a:t>N: [Can you] spell it↑ </a:t>
            </a:r>
            <a:r>
              <a:rPr lang="en-GB" sz="1800" i="1" kern="1200" dirty="0" smtClean="0">
                <a:solidFill>
                  <a:srgbClr val="76923C"/>
                </a:solidFill>
                <a:latin typeface="Arial"/>
                <a:ea typeface="Times New Roman"/>
              </a:rPr>
              <a:t>((off camera))</a:t>
            </a:r>
          </a:p>
          <a:p>
            <a:endParaRPr lang="en-GB" sz="1800" dirty="0" smtClean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164288" y="26369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Association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91880" y="2821578"/>
            <a:ext cx="3672408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20272" y="508518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Prompt to use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SGD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563888" y="4797152"/>
            <a:ext cx="3456384" cy="472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5747" y="60212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spelling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067944" y="6021288"/>
            <a:ext cx="3017803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028343"/>
            <a:ext cx="5742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M: Ye, what letter does it begin with↑ {€→C}</a:t>
            </a:r>
          </a:p>
          <a:p>
            <a:r>
              <a:rPr lang="en-GB" dirty="0" smtClean="0"/>
              <a:t>C: /nɪː/↓ {€→M→DV}</a:t>
            </a:r>
          </a:p>
          <a:p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((D reaches to Dynovox))</a:t>
            </a:r>
            <a:endParaRPr lang="en-GB" dirty="0" smtClean="0"/>
          </a:p>
          <a:p>
            <a:r>
              <a:rPr lang="en-GB" dirty="0" smtClean="0"/>
              <a:t>M: It begins with B↓↑ {€→C}</a:t>
            </a:r>
          </a:p>
          <a:p>
            <a:r>
              <a:rPr lang="en-GB" dirty="0" smtClean="0"/>
              <a:t>C: (..) /je↓/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dirty="0" smtClean="0"/>
              <a:t>{€→D}</a:t>
            </a:r>
          </a:p>
          <a:p>
            <a:r>
              <a:rPr lang="en-GB" dirty="0" smtClean="0"/>
              <a:t>D: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((activating Dynavox)) </a:t>
            </a:r>
            <a:r>
              <a:rPr lang="en-GB" dirty="0" smtClean="0"/>
              <a:t>B yes↓↑ what else↑ {€→DV→C→DV}</a:t>
            </a:r>
          </a:p>
          <a:p>
            <a:r>
              <a:rPr lang="en-GB" dirty="0" smtClean="0"/>
              <a:t>C: (2.3) /æ↓/ </a:t>
            </a:r>
            <a:r>
              <a:rPr lang="en-GB" b="1" i="1" dirty="0" smtClean="0"/>
              <a:t>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dirty="0" smtClean="0"/>
              <a:t>{€→D}</a:t>
            </a:r>
          </a:p>
          <a:p>
            <a:r>
              <a:rPr lang="en-GB" dirty="0" smtClean="0"/>
              <a:t>M: </a:t>
            </a:r>
            <a:r>
              <a:rPr lang="en-GB" b="1" u="sng" dirty="0" smtClean="0"/>
              <a:t>A</a:t>
            </a:r>
            <a:r>
              <a:rPr lang="en-GB" dirty="0" smtClean="0"/>
              <a:t>↓↑ {€→C}</a:t>
            </a:r>
          </a:p>
          <a:p>
            <a:r>
              <a:rPr lang="en-GB" dirty="0" smtClean="0"/>
              <a:t>C: /je↓/ {€→D→M}</a:t>
            </a:r>
          </a:p>
          <a:p>
            <a:r>
              <a:rPr lang="en-GB" dirty="0" smtClean="0"/>
              <a:t>M: B A↓↑ {€→C}</a:t>
            </a:r>
          </a:p>
          <a:p>
            <a:r>
              <a:rPr lang="en-GB" dirty="0" smtClean="0"/>
              <a:t>D: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((Activating Dynavox)) </a:t>
            </a:r>
            <a:r>
              <a:rPr lang="en-GB" dirty="0" smtClean="0"/>
              <a:t>{€→DV→C→DV}</a:t>
            </a:r>
          </a:p>
          <a:p>
            <a:r>
              <a:rPr lang="en-GB" dirty="0" smtClean="0"/>
              <a:t>M: (3.3) yeh {€→C}</a:t>
            </a:r>
          </a:p>
          <a:p>
            <a:r>
              <a:rPr lang="en-GB" dirty="0" smtClean="0"/>
              <a:t>C: {€→M} /jæ æ↓/ {€→M}</a:t>
            </a:r>
          </a:p>
          <a:p>
            <a:r>
              <a:rPr lang="en-GB" dirty="0" smtClean="0"/>
              <a:t>M: [Batter↓↑] {€→C}</a:t>
            </a:r>
          </a:p>
          <a:p>
            <a:r>
              <a:rPr lang="en-GB" dirty="0" smtClean="0"/>
              <a:t>N: [batter↓↑]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300192" y="14127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of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SGD by staff to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spell</a:t>
            </a:r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3779912" y="1735942"/>
            <a:ext cx="2520280" cy="828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902119" y="1700808"/>
            <a:ext cx="1614097" cy="2407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0" y="4725144"/>
            <a:ext cx="16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Guess work!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347864" y="4909810"/>
            <a:ext cx="3510136" cy="10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C: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((Slight shake of head)) </a:t>
            </a:r>
            <a:r>
              <a:rPr lang="en-GB" dirty="0" smtClean="0"/>
              <a:t>/jæ ʌ↓/ </a:t>
            </a:r>
            <a:r>
              <a:rPr lang="en-GB" b="1" i="1" dirty="0" smtClean="0"/>
              <a:t> </a:t>
            </a:r>
            <a:r>
              <a:rPr lang="en-GB" dirty="0" smtClean="0"/>
              <a:t>{€→D}</a:t>
            </a:r>
          </a:p>
          <a:p>
            <a:r>
              <a:rPr lang="en-GB" dirty="0" smtClean="0"/>
              <a:t>D: (..) B A yeh↓↑ got B A ↓ {€→C→DV→C}</a:t>
            </a:r>
          </a:p>
          <a:p>
            <a:r>
              <a:rPr lang="en-GB" dirty="0" smtClean="0"/>
              <a:t>C:/ɪ ɒ↓/ (..) /ɒ ɔ↓/ {hot}</a:t>
            </a:r>
            <a:r>
              <a:rPr lang="en-GB" b="1" i="1" dirty="0" smtClean="0"/>
              <a:t>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((moving right arm up and down)) </a:t>
            </a:r>
            <a:r>
              <a:rPr lang="en-GB" dirty="0" smtClean="0"/>
              <a:t>{€→M}</a:t>
            </a:r>
          </a:p>
          <a:p>
            <a:r>
              <a:rPr lang="en-GB" dirty="0" smtClean="0"/>
              <a:t>M: Hot↓↑ its hot, </a:t>
            </a:r>
            <a:r>
              <a:rPr lang="en-GB" b="1" u="sng" dirty="0" smtClean="0"/>
              <a:t>curry</a:t>
            </a:r>
            <a:r>
              <a:rPr lang="en-GB" dirty="0" smtClean="0"/>
              <a:t>↓↑ Thats not B↓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((shake of head, frown)) </a:t>
            </a:r>
            <a:r>
              <a:rPr lang="en-GB" dirty="0" smtClean="0"/>
              <a:t>{€→C}</a:t>
            </a:r>
          </a:p>
          <a:p>
            <a:r>
              <a:rPr lang="en-GB" dirty="0" smtClean="0"/>
              <a:t>C: /bæ ʌ↓/ </a:t>
            </a:r>
            <a:r>
              <a:rPr lang="en-GB" b="1" i="1" dirty="0" smtClean="0"/>
              <a:t> </a:t>
            </a:r>
            <a:r>
              <a:rPr lang="en-GB" dirty="0" smtClean="0"/>
              <a:t>{€→M}</a:t>
            </a:r>
          </a:p>
          <a:p>
            <a:r>
              <a:rPr lang="en-GB" dirty="0" smtClean="0"/>
              <a:t>(3.3)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((D shakes head))</a:t>
            </a:r>
          </a:p>
          <a:p>
            <a:r>
              <a:rPr lang="en-GB" dirty="0" smtClean="0"/>
              <a:t>M: Again↓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((shake of head)) </a:t>
            </a:r>
            <a:r>
              <a:rPr lang="en-GB" dirty="0" smtClean="0"/>
              <a:t>{€→C} </a:t>
            </a:r>
            <a:r>
              <a:rPr lang="en-GB" i="1" dirty="0" smtClean="0"/>
              <a:t> </a:t>
            </a:r>
            <a:endParaRPr lang="en-GB" dirty="0" smtClean="0"/>
          </a:p>
          <a:p>
            <a:r>
              <a:rPr lang="en-GB" dirty="0" smtClean="0"/>
              <a:t>C: /juː e ʌ æ↓/{you make it}</a:t>
            </a:r>
            <a:r>
              <a:rPr lang="en-GB" b="1" i="1" dirty="0" smtClean="0"/>
              <a:t> </a:t>
            </a:r>
            <a:r>
              <a:rPr lang="en-GB" dirty="0" smtClean="0"/>
              <a:t>{€→M→D}</a:t>
            </a:r>
          </a:p>
          <a:p>
            <a:r>
              <a:rPr lang="en-GB" dirty="0" smtClean="0"/>
              <a:t>D: I make it↑(..) I eat it↑ {€→C} </a:t>
            </a:r>
            <a:r>
              <a:rPr lang="en-GB" i="1" dirty="0" smtClean="0"/>
              <a:t> </a:t>
            </a:r>
            <a:endParaRPr lang="en-GB" dirty="0" smtClean="0"/>
          </a:p>
          <a:p>
            <a:r>
              <a:rPr lang="en-GB" dirty="0" smtClean="0"/>
              <a:t>C: /en↓/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((nod of head, smile)) </a:t>
            </a:r>
            <a:r>
              <a:rPr lang="en-GB" dirty="0" smtClean="0"/>
              <a:t>{€→D→DV}</a:t>
            </a:r>
          </a:p>
          <a:p>
            <a:r>
              <a:rPr lang="en-GB" dirty="0" smtClean="0"/>
              <a:t>D: What the heck↑ {€→C→DV}</a:t>
            </a:r>
          </a:p>
          <a:p>
            <a:r>
              <a:rPr lang="en-GB" dirty="0" smtClean="0"/>
              <a:t>C: LAUGH  (1.2) /jæ æ↓/ </a:t>
            </a:r>
            <a:r>
              <a:rPr lang="en-GB" b="1" i="1" dirty="0" smtClean="0"/>
              <a:t>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dirty="0" smtClean="0"/>
              <a:t>{€→M}</a:t>
            </a:r>
          </a:p>
          <a:p>
            <a:r>
              <a:rPr lang="en-GB" dirty="0" smtClean="0"/>
              <a:t>D: Potatoes↓↑ {€→C}</a:t>
            </a:r>
          </a:p>
          <a:p>
            <a:r>
              <a:rPr lang="en-GB" dirty="0" smtClean="0"/>
              <a:t>C: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((Slight shake of head))  </a:t>
            </a:r>
            <a:r>
              <a:rPr lang="en-GB" dirty="0" smtClean="0"/>
              <a:t>{€→M}</a:t>
            </a:r>
          </a:p>
          <a:p>
            <a:r>
              <a:rPr lang="en-GB" dirty="0" smtClean="0"/>
              <a:t>D: Roast potatoes↑↓ {€→C→DV}</a:t>
            </a:r>
          </a:p>
          <a:p>
            <a:r>
              <a:rPr lang="en-GB" dirty="0" smtClean="0"/>
              <a:t>C: /nuː↓/ {€→M}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1313" y="5435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Shake of head</a:t>
            </a:r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3131840" y="728214"/>
            <a:ext cx="3819473" cy="530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4777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 knowledge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843808" y="3429000"/>
            <a:ext cx="3897316" cy="317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27377" y="1074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gesture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60246" y="1259146"/>
            <a:ext cx="166713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35846"/>
            <a:ext cx="6912768" cy="53553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No it wouldn't be roast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potatoes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↓↑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((shaking head))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/aʊː↓/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((indicating “out” with right hand))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 {€→M}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Out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↓  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/njeː↓/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((slight nod))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{€→M}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(..)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burger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↑↓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((eyes widening))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 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/naʊː↓/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((shake of head))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{€→M}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Oh↓↑ {€→C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  <a:sym typeface="Wingdings"/>
              </a:rPr>
              <a:t>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D: Battered sausage↑{€→C} 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((Slight shake of head))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{€→D}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N: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Bacon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↑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/naʊ↓/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((Slight shake of head))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 {€→M}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N: LAUGH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Is it, is it in a take away [place↑] {€→C} 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                                      [/iː jə æ↓/]{€→M→D}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Daddy likes it↑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((shaking head))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/ɔːə aɪm↓/ </a:t>
            </a:r>
            <a:r>
              <a:rPr lang="en-GB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{€→M}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M: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All</a:t>
            </a:r>
            <a:r>
              <a:rPr lang="en-GB" u="sng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the time↑↓ 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D: do you mean Pasty↑ {€→C}</a:t>
            </a:r>
            <a:endParaRPr lang="en-GB" sz="16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C: /jeː↓/ </a:t>
            </a:r>
            <a:r>
              <a:rPr lang="en-GB" i="1" dirty="0" smtClean="0">
                <a:solidFill>
                  <a:srgbClr val="76923C"/>
                </a:solidFill>
                <a:latin typeface="Arial"/>
                <a:ea typeface="Times New Roman"/>
              </a:rPr>
              <a:t>((smile)) </a:t>
            </a:r>
            <a:r>
              <a:rPr lang="en-GB" dirty="0" smtClean="0">
                <a:solidFill>
                  <a:srgbClr val="000000"/>
                </a:solidFill>
                <a:latin typeface="Arial"/>
                <a:ea typeface="Times New Roman"/>
              </a:rPr>
              <a:t>{€→D→M}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 real friendships – limited social networks and reliance on staff and family</a:t>
            </a:r>
          </a:p>
          <a:p>
            <a:endParaRPr lang="en-GB" dirty="0" smtClean="0"/>
          </a:p>
          <a:p>
            <a:r>
              <a:rPr lang="en-GB" dirty="0" smtClean="0"/>
              <a:t>Staffs perception of the relationship </a:t>
            </a:r>
            <a:r>
              <a:rPr lang="en-GB" i="1" dirty="0" smtClean="0"/>
              <a:t>(Antaki 2007)</a:t>
            </a:r>
          </a:p>
          <a:p>
            <a:endParaRPr lang="en-GB" dirty="0" smtClean="0"/>
          </a:p>
          <a:p>
            <a:r>
              <a:rPr lang="en-GB" dirty="0" smtClean="0"/>
              <a:t>Family role – the “eternal” parent </a:t>
            </a:r>
            <a:r>
              <a:rPr lang="en-GB" i="1" dirty="0" smtClean="0"/>
              <a:t>(</a:t>
            </a:r>
            <a:r>
              <a:rPr lang="en-GB" i="1" dirty="0"/>
              <a:t>J</a:t>
            </a:r>
            <a:r>
              <a:rPr lang="en-GB" i="1" dirty="0" smtClean="0"/>
              <a:t>ingree and Finlay 2012)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Roles , relationships and identity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Taught modules – to develop thinking, exposure to sociological and educational concepts</a:t>
            </a:r>
          </a:p>
          <a:p>
            <a:endParaRPr lang="en-GB" dirty="0"/>
          </a:p>
          <a:p>
            <a:r>
              <a:rPr lang="en-GB" dirty="0" smtClean="0"/>
              <a:t>Exploration of broad range of research methodologies</a:t>
            </a:r>
          </a:p>
          <a:p>
            <a:endParaRPr lang="en-GB" dirty="0"/>
          </a:p>
          <a:p>
            <a:r>
              <a:rPr lang="en-GB" dirty="0" smtClean="0"/>
              <a:t>Professional focus -  practical outcomes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Doctorate of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1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				</a:t>
            </a:r>
            <a:r>
              <a:rPr lang="en-GB" sz="1800" i="1" dirty="0" smtClean="0"/>
              <a:t>Osburn 2006</a:t>
            </a:r>
          </a:p>
          <a:p>
            <a:r>
              <a:rPr lang="en-GB" dirty="0" smtClean="0"/>
              <a:t>Competence undermined by discourse style – unintelligible speech ignored, or understanding check (</a:t>
            </a:r>
            <a:r>
              <a:rPr lang="en-GB" dirty="0"/>
              <a:t>B</a:t>
            </a:r>
            <a:r>
              <a:rPr lang="en-GB" dirty="0" smtClean="0"/>
              <a:t>loch 2005). </a:t>
            </a:r>
          </a:p>
          <a:p>
            <a:r>
              <a:rPr lang="en-GB" dirty="0" smtClean="0"/>
              <a:t>Questions adequacy, accuracy or plausibility of what is said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Competence and evaluation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4077455"/>
              </p:ext>
            </p:extLst>
          </p:nvPr>
        </p:nvGraphicFramePr>
        <p:xfrm>
          <a:off x="2915816" y="1268760"/>
          <a:ext cx="3609975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63843"/>
              </p:ext>
            </p:extLst>
          </p:nvPr>
        </p:nvGraphicFramePr>
        <p:xfrm>
          <a:off x="3203848" y="5301208"/>
          <a:ext cx="5411470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608965"/>
                <a:gridCol w="4802505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91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C:= and I tchu↑, and I o, {€↑} and I like </a:t>
                      </a: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pool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↓ </a:t>
                      </a:r>
                      <a:r>
                        <a:rPr lang="en-US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((nod))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 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91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D: (..) </a:t>
                      </a:r>
                      <a:r>
                        <a:rPr lang="en-US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(</a:t>
                      </a:r>
                      <a:r>
                        <a:rPr lang="en-US" sz="1600" i="1" u="sng" dirty="0">
                          <a:solidFill>
                            <a:srgbClr val="00808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(</a:t>
                      </a:r>
                      <a:r>
                        <a:rPr lang="en-US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smile,</a:t>
                      </a:r>
                      <a:r>
                        <a:rPr lang="en-US" sz="1600" i="1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(</a:t>
                      </a:r>
                      <a:r>
                        <a:rPr lang="en-US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thinking expression))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Pool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↑ </a:t>
                      </a:r>
                      <a:r>
                        <a:rPr lang="en-US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Arial"/>
                          <a:cs typeface="Calibri"/>
                        </a:rPr>
                        <a:t>((slight nod))</a:t>
                      </a:r>
                      <a:r>
                        <a:rPr lang="en-US" sz="1600" dirty="0">
                          <a:effectLst/>
                          <a:latin typeface="Arial"/>
                          <a:ea typeface="Arial"/>
                          <a:cs typeface="Calibri"/>
                        </a:rPr>
                        <a:t> {€→C}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Competency judgment – related to performance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Often amplified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57425"/>
              </p:ext>
            </p:extLst>
          </p:nvPr>
        </p:nvGraphicFramePr>
        <p:xfrm>
          <a:off x="1907704" y="2204864"/>
          <a:ext cx="5478780" cy="3017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76275"/>
                <a:gridCol w="4802505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45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E: That’s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really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good↑↓  I'm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impressed↓ 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{€→C}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45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{€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}and I catch the bus now↓ on my own now↓ {€→E}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45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 and you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catch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the bus on your own↑ 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((nodding))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{€→C}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45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Ye↓ 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((emphatic nod))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{€→E}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45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E: That’s very↓ that’s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very very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good↑↓ </a:t>
                      </a:r>
                      <a:r>
                        <a:rPr lang="en-US" sz="1800" i="1" dirty="0" smtClean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((nodding, raising 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eyebrows))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(..), yes↓ </a:t>
                      </a:r>
                      <a:r>
                        <a:rPr lang="en-US" sz="18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((nod))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that’s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good↓ I'm very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pleased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↓ (..) So you 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is patronising speech?</a:t>
            </a:r>
          </a:p>
          <a:p>
            <a:pPr lvl="1"/>
            <a:r>
              <a:rPr lang="en-GB" dirty="0" smtClean="0"/>
              <a:t>Baby talk</a:t>
            </a:r>
          </a:p>
          <a:p>
            <a:pPr lvl="1"/>
            <a:r>
              <a:rPr lang="en-GB" dirty="0" smtClean="0"/>
              <a:t>Over-accommodation to needs of partner</a:t>
            </a:r>
          </a:p>
          <a:p>
            <a:pPr lvl="2"/>
            <a:r>
              <a:rPr lang="en-GB" dirty="0" smtClean="0"/>
              <a:t>Use of diminutives</a:t>
            </a:r>
          </a:p>
          <a:p>
            <a:pPr lvl="2"/>
            <a:r>
              <a:rPr lang="en-GB" dirty="0" smtClean="0"/>
              <a:t>Speaking louder</a:t>
            </a:r>
          </a:p>
          <a:p>
            <a:pPr lvl="2"/>
            <a:r>
              <a:rPr lang="en-GB" dirty="0" smtClean="0"/>
              <a:t>speaking more slowly</a:t>
            </a:r>
          </a:p>
          <a:p>
            <a:pPr lvl="2"/>
            <a:r>
              <a:rPr lang="en-GB" dirty="0" smtClean="0"/>
              <a:t>Exaggerated tone – higher pitch</a:t>
            </a:r>
          </a:p>
          <a:p>
            <a:pPr lvl="2"/>
            <a:r>
              <a:rPr lang="en-GB" dirty="0" smtClean="0"/>
              <a:t>Use of shorter sentences</a:t>
            </a:r>
          </a:p>
          <a:p>
            <a:pPr lvl="2"/>
            <a:r>
              <a:rPr lang="en-GB" dirty="0" smtClean="0"/>
              <a:t>Inappropriate collective nouns “we”</a:t>
            </a:r>
          </a:p>
          <a:p>
            <a:pPr lvl="2"/>
            <a:r>
              <a:rPr lang="en-GB" dirty="0" smtClean="0"/>
              <a:t>Eye contact – too much or too little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Recipient design, reasonable adjustments or patronising speech!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2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095627"/>
              </p:ext>
            </p:extLst>
          </p:nvPr>
        </p:nvGraphicFramePr>
        <p:xfrm>
          <a:off x="755576" y="476672"/>
          <a:ext cx="7560840" cy="5635718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4032448"/>
              </a:tblGrid>
              <a:tr h="712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Communication enhancing strategies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50" marR="53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Patronising  communication – no enhancing function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50" marR="53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1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Use of shorter sentences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2" tooltip="Thurman, 2011 #1112"/>
                        </a:rPr>
                        <a:t>Thurman, 2011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Toleration of pause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3" tooltip="Mondada, 2006 #913"/>
                        </a:rPr>
                        <a:t>Mondada, 2006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Use of gesture and signing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4" tooltip="Powell, 2000 #104"/>
                        </a:rPr>
                        <a:t>Powell, 2000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Eg: Makaton, Signalong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Use of artefacts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5" tooltip="Jones, 2002 #110"/>
                        </a:rPr>
                        <a:t>Jones</a:t>
                      </a:r>
                      <a:r>
                        <a:rPr lang="en-GB" sz="1400" i="1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5" tooltip="Jones, 2002 #110"/>
                        </a:rPr>
                        <a:t> et al.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5" tooltip="Jones, 2002 #110"/>
                        </a:rPr>
                        <a:t>, 2002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Eg: Objects of Reference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Use of pictures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6" tooltip="Aldridge, 2007 #619"/>
                        </a:rPr>
                        <a:t>Aldridge, 2007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; 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7" tooltip="Murphy, 2006 #122"/>
                        </a:rPr>
                        <a:t>Murphy, 2006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Eg: Talking Mats™, Picture Exchange Communication System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Access to a shared history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8" tooltip="Prior, 2011 #1008"/>
                        </a:rPr>
                        <a:t>Prior</a:t>
                      </a:r>
                      <a:r>
                        <a:rPr lang="en-GB" sz="140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8" tooltip="Prior, 2011 #1008"/>
                        </a:rPr>
                        <a:t> et al.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8" tooltip="Prior, 2011 #1008"/>
                        </a:rPr>
                        <a:t>, 2011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Eg: Communication Passports, Life stories and Storytelling groups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Information that is easier to read and understand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GB" sz="140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9" tooltip="Owens, 2006 #651"/>
                        </a:rPr>
                        <a:t>Owens, 2006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Eg: Books Beyond Words, Easy Health website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50" marR="53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Raised pitch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(Rust 2010)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Increased volume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(Rust 2010)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Exaggerated facial expression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(Hummert and Ryan 1996)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Over used and amplified evaluation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Inappropriate use of collective pronouns (Rust 2010)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Low levels of eye contact or 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staring</a:t>
                      </a: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(Armstrong and McKechnie 2003)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Inappropriate proxemics (Armstrong and McKechnie 2003)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50" marR="53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8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Asymmetrical conversations 	</a:t>
            </a:r>
          </a:p>
          <a:p>
            <a:pPr lvl="1"/>
            <a:r>
              <a:rPr lang="en-GB" dirty="0" smtClean="0"/>
              <a:t>Topic choice </a:t>
            </a:r>
          </a:p>
          <a:p>
            <a:pPr lvl="1"/>
            <a:r>
              <a:rPr lang="en-GB" dirty="0" smtClean="0"/>
              <a:t>Longer Turn Construction Units</a:t>
            </a:r>
          </a:p>
          <a:p>
            <a:pPr lvl="1"/>
            <a:r>
              <a:rPr lang="en-GB" dirty="0" smtClean="0"/>
              <a:t>Amount and type of questions</a:t>
            </a:r>
          </a:p>
          <a:p>
            <a:pPr lvl="2"/>
            <a:r>
              <a:rPr lang="en-GB" dirty="0" smtClean="0"/>
              <a:t>Yes/no rather than Wh</a:t>
            </a:r>
          </a:p>
          <a:p>
            <a:pPr lvl="2"/>
            <a:r>
              <a:rPr lang="en-GB" dirty="0" smtClean="0"/>
              <a:t>Wh Q immediately followed by  yes/no Q</a:t>
            </a:r>
          </a:p>
          <a:p>
            <a:pPr marL="914400" lvl="2" indent="0">
              <a:buNone/>
            </a:pP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“Where was it? Do you know where it was?”</a:t>
            </a:r>
          </a:p>
          <a:p>
            <a:pPr lvl="1"/>
            <a:r>
              <a:rPr lang="en-GB" dirty="0" smtClean="0"/>
              <a:t>Parent: child  or teacher: child type interactions </a:t>
            </a:r>
            <a:r>
              <a:rPr lang="en-GB" i="1" dirty="0" smtClean="0"/>
              <a:t>(Leahy 2004, Jones 2007)</a:t>
            </a:r>
          </a:p>
          <a:p>
            <a:pPr marL="630936" lvl="2" indent="0">
              <a:buNone/>
            </a:pP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Question:Response:Evaluation</a:t>
            </a:r>
            <a:endParaRPr lang="en-GB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and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3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practice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 we learn from detailed listening – does this give us strategies for  assessment, therapy and partner training?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519079"/>
              </p:ext>
            </p:extLst>
          </p:nvPr>
        </p:nvGraphicFramePr>
        <p:xfrm>
          <a:off x="1187624" y="2132856"/>
          <a:ext cx="6912767" cy="4171188"/>
        </p:xfrm>
        <a:graphic>
          <a:graphicData uri="http://schemas.openxmlformats.org/drawingml/2006/table">
            <a:tbl>
              <a:tblPr firstRow="1" firstCol="1" bandRow="1"/>
              <a:tblGrid>
                <a:gridCol w="1799980"/>
                <a:gridCol w="1594754"/>
                <a:gridCol w="1822693"/>
                <a:gridCol w="1695340"/>
              </a:tblGrid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Area of Interaction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Person with </a:t>
                      </a:r>
                      <a:r>
                        <a:rPr lang="en-GB" sz="14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communication  </a:t>
                      </a: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difficulty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Their Conversation Partner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Comments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Discourse structure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6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Topic choice and  control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Use of questions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Conversation breakdown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SLT Assessment – Observational tool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125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5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How can we set up communication aids to be helpful for clients whose use them to support speech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Topic management</a:t>
            </a:r>
          </a:p>
          <a:p>
            <a:pPr lvl="1"/>
            <a:r>
              <a:rPr lang="en-GB" dirty="0" smtClean="0"/>
              <a:t>Asking questions</a:t>
            </a:r>
          </a:p>
          <a:p>
            <a:pPr lvl="1"/>
            <a:r>
              <a:rPr lang="en-GB" dirty="0" smtClean="0"/>
              <a:t>Clarification and repair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can we give power </a:t>
            </a:r>
            <a:r>
              <a:rPr lang="en-GB" dirty="0" smtClean="0"/>
              <a:t>to </a:t>
            </a:r>
            <a:r>
              <a:rPr lang="en-GB" dirty="0"/>
              <a:t>the speaker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smtClean="0"/>
              <a:t>Blackstone et al (2007) – communication parity: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i="1" dirty="0" smtClean="0"/>
              <a:t>“the extent to which interactants themselves feel that they are</a:t>
            </a:r>
          </a:p>
          <a:p>
            <a:pPr marL="624078" indent="-514350">
              <a:buFont typeface="+mj-lt"/>
              <a:buAutoNum type="alphaLcParenR"/>
            </a:pPr>
            <a:r>
              <a:rPr lang="en-GB" i="1" dirty="0" smtClean="0"/>
              <a:t>Equal partners in the interaction (as befits the context)</a:t>
            </a:r>
          </a:p>
          <a:p>
            <a:pPr marL="624078" indent="-514350">
              <a:buFont typeface="+mj-lt"/>
              <a:buAutoNum type="alphaLcParenR"/>
            </a:pPr>
            <a:r>
              <a:rPr lang="en-GB" i="1" dirty="0" smtClean="0"/>
              <a:t>Have equal access to communication time and resources, and</a:t>
            </a:r>
          </a:p>
          <a:p>
            <a:pPr marL="624078" indent="-514350">
              <a:buFont typeface="+mj-lt"/>
              <a:buAutoNum type="alphaLcParenR"/>
            </a:pPr>
            <a:r>
              <a:rPr lang="en-GB" i="1" dirty="0" smtClean="0"/>
              <a:t>Are comfortable in presenting their authentic selves in context”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8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24536"/>
          </a:xfrm>
        </p:spPr>
        <p:txBody>
          <a:bodyPr>
            <a:noAutofit/>
          </a:bodyPr>
          <a:lstStyle/>
          <a:p>
            <a:r>
              <a:rPr lang="en-GB" sz="900" dirty="0"/>
              <a:t>ALDRIDGE, J. 2007. Picture this: the use of participatory photographic research methods with people with learning disabilities. </a:t>
            </a:r>
            <a:r>
              <a:rPr lang="en-GB" sz="900" i="1" dirty="0"/>
              <a:t>Disability &amp; Society,</a:t>
            </a:r>
            <a:r>
              <a:rPr lang="en-GB" sz="900" dirty="0"/>
              <a:t> 22</a:t>
            </a:r>
            <a:r>
              <a:rPr lang="en-GB" sz="900" b="1" dirty="0"/>
              <a:t>,</a:t>
            </a:r>
            <a:r>
              <a:rPr lang="en-GB" sz="900" dirty="0"/>
              <a:t> 1-17.</a:t>
            </a:r>
          </a:p>
          <a:p>
            <a:r>
              <a:rPr lang="en-GB" sz="900" dirty="0"/>
              <a:t>ANTAKI, C., FINLAY, W. M. L. &amp; WALTON, C. 2007. The staff are your friends: Intellectually disabled identities in official discourse and interactional practice. </a:t>
            </a:r>
            <a:r>
              <a:rPr lang="en-GB" sz="900" i="1" dirty="0"/>
              <a:t>British Journal of Social Psychology,</a:t>
            </a:r>
            <a:r>
              <a:rPr lang="en-GB" sz="900" dirty="0"/>
              <a:t> 46</a:t>
            </a:r>
            <a:r>
              <a:rPr lang="en-GB" sz="900" b="1" dirty="0"/>
              <a:t>,</a:t>
            </a:r>
            <a:r>
              <a:rPr lang="en-GB" sz="900" dirty="0"/>
              <a:t> 1-18.</a:t>
            </a:r>
          </a:p>
          <a:p>
            <a:r>
              <a:rPr lang="en-GB" sz="900" dirty="0" smtClean="0"/>
              <a:t>ARMSTRONG</a:t>
            </a:r>
            <a:r>
              <a:rPr lang="en-GB" sz="900" dirty="0"/>
              <a:t>, L. &amp; MCKECHNIE, K. 2003. Intergenerational communication: fundamental but under-exploited theory for speech and language therapy with older people. </a:t>
            </a:r>
            <a:r>
              <a:rPr lang="en-GB" sz="900" i="1" dirty="0"/>
              <a:t>International Journal of Language and Communication Disorders,</a:t>
            </a:r>
            <a:r>
              <a:rPr lang="en-GB" sz="900" dirty="0"/>
              <a:t> 38</a:t>
            </a:r>
            <a:r>
              <a:rPr lang="en-GB" sz="900" b="1" dirty="0"/>
              <a:t>,</a:t>
            </a:r>
            <a:r>
              <a:rPr lang="en-GB" sz="900" dirty="0"/>
              <a:t> 13-29.</a:t>
            </a:r>
          </a:p>
          <a:p>
            <a:r>
              <a:rPr lang="en-GB" sz="900" dirty="0"/>
              <a:t>BLACKSTONE, S., WILLIAMS, M. &amp; WILKINS, D. 2007. Key principles underlying research and practice in AAC. </a:t>
            </a:r>
            <a:r>
              <a:rPr lang="en-GB" sz="900" i="1" dirty="0"/>
              <a:t>Augmentative and Alternative Communication,</a:t>
            </a:r>
            <a:r>
              <a:rPr lang="en-GB" sz="900" dirty="0"/>
              <a:t> 23</a:t>
            </a:r>
            <a:r>
              <a:rPr lang="en-GB" sz="900" b="1" dirty="0"/>
              <a:t>,</a:t>
            </a:r>
            <a:r>
              <a:rPr lang="en-GB" sz="900" dirty="0"/>
              <a:t> 191-203.</a:t>
            </a:r>
          </a:p>
          <a:p>
            <a:r>
              <a:rPr lang="en-GB" sz="900" dirty="0" smtClean="0"/>
              <a:t>BLOCH</a:t>
            </a:r>
            <a:r>
              <a:rPr lang="en-GB" sz="900" dirty="0"/>
              <a:t>, S. 2005. Co-constructing Meaning in Acquired Speech Disorders: Word and Letter Repetition in the Construction of Turns. </a:t>
            </a:r>
            <a:r>
              <a:rPr lang="en-GB" sz="900" i="1" dirty="0"/>
              <a:t>In:</a:t>
            </a:r>
            <a:r>
              <a:rPr lang="en-GB" sz="900" dirty="0"/>
              <a:t> RICHARDS, K. &amp; SEEDHOUSE, P. (eds.) </a:t>
            </a:r>
            <a:r>
              <a:rPr lang="en-GB" sz="900" i="1" dirty="0"/>
              <a:t>Applying Conversation Analysis.</a:t>
            </a:r>
            <a:r>
              <a:rPr lang="en-GB" sz="900" dirty="0"/>
              <a:t> Basingstoke: Palgrave Macmillan.</a:t>
            </a:r>
          </a:p>
          <a:p>
            <a:r>
              <a:rPr lang="en-GB" sz="900" dirty="0" smtClean="0"/>
              <a:t>HUMMERT</a:t>
            </a:r>
            <a:r>
              <a:rPr lang="en-GB" sz="900" dirty="0"/>
              <a:t>, M. L. &amp; RYAN, E. B. 1996. Towards understanding variations in patronising talk addressed to older adults: psycholinguistic features of care and control. </a:t>
            </a:r>
            <a:r>
              <a:rPr lang="en-GB" sz="900" i="1" dirty="0"/>
              <a:t>International Journal of Psycholinguistics,</a:t>
            </a:r>
            <a:r>
              <a:rPr lang="en-GB" sz="900" dirty="0"/>
              <a:t> 12</a:t>
            </a:r>
            <a:r>
              <a:rPr lang="en-GB" sz="900" b="1" dirty="0"/>
              <a:t>,</a:t>
            </a:r>
            <a:r>
              <a:rPr lang="en-GB" sz="900" dirty="0"/>
              <a:t> 149-169.</a:t>
            </a:r>
          </a:p>
          <a:p>
            <a:r>
              <a:rPr lang="en-GB" sz="900" dirty="0"/>
              <a:t>JEFFERSON, G. 1987. On exposed and embedded correction in conversation. </a:t>
            </a:r>
            <a:r>
              <a:rPr lang="en-GB" sz="900" i="1" dirty="0"/>
              <a:t>In:</a:t>
            </a:r>
            <a:r>
              <a:rPr lang="en-GB" sz="900" dirty="0"/>
              <a:t> BUTTON, G. &amp; LEE, J. R. E. (eds.) </a:t>
            </a:r>
            <a:r>
              <a:rPr lang="en-GB" sz="900" i="1" dirty="0"/>
              <a:t>Talk and Social Organization.</a:t>
            </a:r>
            <a:r>
              <a:rPr lang="en-GB" sz="900" dirty="0"/>
              <a:t> Clevedon, Avon: Multilingual Matters.</a:t>
            </a:r>
          </a:p>
          <a:p>
            <a:r>
              <a:rPr lang="en-GB" sz="900" dirty="0"/>
              <a:t>JEFFERSON, G. 2004. Glossary of transcript symbols with an introduction. </a:t>
            </a:r>
            <a:r>
              <a:rPr lang="en-GB" sz="900" i="1" dirty="0"/>
              <a:t>In:</a:t>
            </a:r>
            <a:r>
              <a:rPr lang="en-GB" sz="900" dirty="0"/>
              <a:t> LERNER, G. H. (ed.) </a:t>
            </a:r>
            <a:r>
              <a:rPr lang="en-GB" sz="900" i="1" dirty="0"/>
              <a:t>Conversation Analysis: Studies from the first generation.</a:t>
            </a:r>
            <a:r>
              <a:rPr lang="en-GB" sz="900" dirty="0"/>
              <a:t> Amsterdam/Philadelphia: John Benjamins.</a:t>
            </a:r>
          </a:p>
          <a:p>
            <a:r>
              <a:rPr lang="en-GB" sz="900" dirty="0"/>
              <a:t>JINGREE, T. &amp; FINLAY, W. M. L. 2012. 'It's got so politically correct now': parents' talk about empowering individuals with learning disabilities. </a:t>
            </a:r>
            <a:r>
              <a:rPr lang="en-GB" sz="900" i="1" dirty="0"/>
              <a:t>Sociology of Health and Illness,</a:t>
            </a:r>
            <a:r>
              <a:rPr lang="en-GB" sz="900" dirty="0"/>
              <a:t> 34</a:t>
            </a:r>
            <a:r>
              <a:rPr lang="en-GB" sz="900" b="1" dirty="0"/>
              <a:t>,</a:t>
            </a:r>
            <a:r>
              <a:rPr lang="en-GB" sz="900" dirty="0"/>
              <a:t> 412-428.</a:t>
            </a:r>
          </a:p>
          <a:p>
            <a:r>
              <a:rPr lang="en-GB" sz="900" dirty="0" smtClean="0"/>
              <a:t>JONES</a:t>
            </a:r>
            <a:r>
              <a:rPr lang="en-GB" sz="900" dirty="0"/>
              <a:t>, D. 2007. Speaking, listening, planning and assessing: the teacher's role in developing metacognitive awareness. </a:t>
            </a:r>
            <a:r>
              <a:rPr lang="en-GB" sz="900" i="1" dirty="0"/>
              <a:t>Early Child Development and Care,</a:t>
            </a:r>
            <a:r>
              <a:rPr lang="en-GB" sz="900" dirty="0"/>
              <a:t> 177</a:t>
            </a:r>
            <a:r>
              <a:rPr lang="en-GB" sz="900" b="1" dirty="0"/>
              <a:t>,</a:t>
            </a:r>
            <a:r>
              <a:rPr lang="en-GB" sz="900" dirty="0"/>
              <a:t> 569-579.</a:t>
            </a:r>
          </a:p>
          <a:p>
            <a:r>
              <a:rPr lang="en-GB" sz="900" dirty="0" smtClean="0"/>
              <a:t>JONES</a:t>
            </a:r>
            <a:r>
              <a:rPr lang="en-GB" sz="900" dirty="0"/>
              <a:t>, F., PRING, T. &amp; GROVE, N. 2002. Developing communication in adults with profound and multiple learning difficulties using objects of reference. </a:t>
            </a:r>
            <a:r>
              <a:rPr lang="en-GB" sz="900" i="1" dirty="0"/>
              <a:t>International Journal of Language and Communication Disorders,</a:t>
            </a:r>
            <a:r>
              <a:rPr lang="en-GB" sz="900" dirty="0"/>
              <a:t> 37</a:t>
            </a:r>
            <a:r>
              <a:rPr lang="en-GB" sz="900" b="1" dirty="0"/>
              <a:t>,</a:t>
            </a:r>
            <a:r>
              <a:rPr lang="en-GB" sz="900" dirty="0"/>
              <a:t> 173-184.</a:t>
            </a:r>
          </a:p>
          <a:p>
            <a:r>
              <a:rPr lang="en-GB" sz="900" dirty="0"/>
              <a:t>LEAHY, M. 2004. Therapy Talk: Analyzing Therapeutic Discourse. </a:t>
            </a:r>
            <a:r>
              <a:rPr lang="en-GB" sz="900" i="1" dirty="0"/>
              <a:t>Language, Speech and Hearing Services in Schools,</a:t>
            </a:r>
            <a:r>
              <a:rPr lang="en-GB" sz="900" dirty="0"/>
              <a:t> 35</a:t>
            </a:r>
            <a:r>
              <a:rPr lang="en-GB" sz="900" b="1" dirty="0"/>
              <a:t>,</a:t>
            </a:r>
            <a:r>
              <a:rPr lang="en-GB" sz="900" dirty="0"/>
              <a:t> 70-81.</a:t>
            </a:r>
          </a:p>
          <a:p>
            <a:r>
              <a:rPr lang="en-GB" sz="900" dirty="0" smtClean="0"/>
              <a:t>MONDADA, L. 2006. Participants' online analysis and multi-modal practices: projecting the end of the turn and the closing of the sequence. </a:t>
            </a:r>
            <a:r>
              <a:rPr lang="en-GB" sz="900" i="1" dirty="0" smtClean="0"/>
              <a:t>Discourse Studies,</a:t>
            </a:r>
            <a:r>
              <a:rPr lang="en-GB" sz="900" dirty="0" smtClean="0"/>
              <a:t> 8</a:t>
            </a:r>
            <a:r>
              <a:rPr lang="en-GB" sz="900" b="1" dirty="0" smtClean="0"/>
              <a:t>,</a:t>
            </a:r>
            <a:r>
              <a:rPr lang="en-GB" sz="900" dirty="0" smtClean="0"/>
              <a:t> 117-129.</a:t>
            </a:r>
          </a:p>
          <a:p>
            <a:r>
              <a:rPr lang="en-GB" sz="900" dirty="0" smtClean="0"/>
              <a:t>MURPHY</a:t>
            </a:r>
            <a:r>
              <a:rPr lang="en-GB" sz="900" dirty="0"/>
              <a:t>, J. 2006. Perceptions of communication between people with communication disability and general practice staff. </a:t>
            </a:r>
            <a:r>
              <a:rPr lang="en-GB" sz="900" i="1" dirty="0"/>
              <a:t>Health Expectations,</a:t>
            </a:r>
            <a:r>
              <a:rPr lang="en-GB" sz="900" dirty="0"/>
              <a:t> 9</a:t>
            </a:r>
            <a:r>
              <a:rPr lang="en-GB" sz="900" b="1" dirty="0"/>
              <a:t>,</a:t>
            </a:r>
            <a:r>
              <a:rPr lang="en-GB" sz="900" dirty="0"/>
              <a:t> 49-59.</a:t>
            </a:r>
          </a:p>
          <a:p>
            <a:endParaRPr lang="en-GB" sz="900" dirty="0"/>
          </a:p>
          <a:p>
            <a:r>
              <a:rPr lang="en-GB" sz="900" dirty="0"/>
              <a:t> </a:t>
            </a:r>
          </a:p>
          <a:p>
            <a:endParaRPr lang="en-GB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What happens in informal conversations between people with learning difficulties and their communication partners?</a:t>
            </a:r>
          </a:p>
          <a:p>
            <a:endParaRPr lang="en-GB" dirty="0" smtClean="0"/>
          </a:p>
          <a:p>
            <a:r>
              <a:rPr lang="en-GB" b="1" i="1" dirty="0" smtClean="0"/>
              <a:t>How can the research findings be used to improve professional practice?</a:t>
            </a:r>
          </a:p>
          <a:p>
            <a:endParaRPr lang="en-GB" b="1" dirty="0" smtClean="0"/>
          </a:p>
          <a:p>
            <a:r>
              <a:rPr lang="en-GB" i="1" dirty="0" smtClean="0"/>
              <a:t>How can people with learning difficulties be involved in research?	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The</a:t>
            </a:r>
            <a:r>
              <a:rPr lang="en-GB" sz="4000" dirty="0" smtClean="0"/>
              <a:t> </a:t>
            </a:r>
            <a:r>
              <a:rPr lang="en-GB" sz="4000" b="1" dirty="0" smtClean="0"/>
              <a:t>research: Primary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900" dirty="0"/>
              <a:t>OSBURN, J. 2006. An Overview of Social Role Valorisation Theory. </a:t>
            </a:r>
            <a:r>
              <a:rPr lang="en-GB" sz="900" i="1" dirty="0"/>
              <a:t>The Social Role Valorisation Journal,</a:t>
            </a:r>
            <a:r>
              <a:rPr lang="en-GB" sz="900" dirty="0"/>
              <a:t> June.</a:t>
            </a:r>
          </a:p>
          <a:p>
            <a:r>
              <a:rPr lang="en-GB" sz="900" dirty="0"/>
              <a:t>OWENS, J. 2006. Accessible information for people with complex communication needs. </a:t>
            </a:r>
            <a:r>
              <a:rPr lang="en-GB" sz="900" i="1" dirty="0"/>
              <a:t>Augmentative and Alternative Communication,</a:t>
            </a:r>
            <a:r>
              <a:rPr lang="en-GB" sz="900" dirty="0"/>
              <a:t> 22</a:t>
            </a:r>
            <a:r>
              <a:rPr lang="en-GB" sz="900" b="1" dirty="0"/>
              <a:t>,</a:t>
            </a:r>
            <a:r>
              <a:rPr lang="en-GB" sz="900" dirty="0"/>
              <a:t> 196-208.</a:t>
            </a:r>
          </a:p>
          <a:p>
            <a:r>
              <a:rPr lang="en-GB" sz="900" dirty="0" smtClean="0"/>
              <a:t>POWELL</a:t>
            </a:r>
            <a:r>
              <a:rPr lang="en-GB" sz="900" dirty="0"/>
              <a:t>, G. 2000. Current research findings to support the use of signs with adults and children who have intellectual and communication difficulties Available: </a:t>
            </a:r>
            <a:r>
              <a:rPr lang="en-GB" sz="900" dirty="0">
                <a:hlinkClick r:id="rId4"/>
              </a:rPr>
              <a:t>www.makaton.org</a:t>
            </a:r>
            <a:r>
              <a:rPr lang="en-GB" sz="900" dirty="0"/>
              <a:t> [Accessed 26th September 2008].</a:t>
            </a:r>
          </a:p>
          <a:p>
            <a:r>
              <a:rPr lang="en-GB" sz="900" dirty="0"/>
              <a:t>PRIOR, S., BLACK, R., WALLER, A. &amp; KROLL, T. Investigation of Narrative use in the care environment.  Communication Matters, 2011 Leicester.</a:t>
            </a:r>
          </a:p>
          <a:p>
            <a:r>
              <a:rPr lang="en-GB" sz="900" dirty="0"/>
              <a:t>RUST, T. B., KWONG SEE, S. &amp; SCHWALFENBERG, A. Caregiver's use of Patronising Speech While Interacting with People with Alzheimer Disease.  Psychologie Canadienne, 2010 Winnipeg.</a:t>
            </a:r>
          </a:p>
          <a:p>
            <a:r>
              <a:rPr lang="en-GB" sz="900" dirty="0"/>
              <a:t>SACKS, H. 1992. Lectures on conversation volume 1. </a:t>
            </a:r>
            <a:r>
              <a:rPr lang="en-GB" sz="900" i="1" dirty="0"/>
              <a:t>In:</a:t>
            </a:r>
            <a:r>
              <a:rPr lang="en-GB" sz="900" dirty="0"/>
              <a:t> JEFFERSON, G. &amp; SCHEGLOFF, E. A. (eds.). Oxford: Basil Blackwell.</a:t>
            </a:r>
          </a:p>
          <a:p>
            <a:r>
              <a:rPr lang="en-GB" sz="900" dirty="0"/>
              <a:t>SCHEGLOFF, E. 1987. Analyzing Single Episodes of Interaction: An Exercise in Conversation Analysis. </a:t>
            </a:r>
            <a:r>
              <a:rPr lang="en-GB" sz="900" i="1" dirty="0"/>
              <a:t>Social Psychology Quarterly,</a:t>
            </a:r>
            <a:r>
              <a:rPr lang="en-GB" sz="900" dirty="0"/>
              <a:t> 50</a:t>
            </a:r>
            <a:r>
              <a:rPr lang="en-GB" sz="900" b="1" dirty="0"/>
              <a:t>,</a:t>
            </a:r>
            <a:r>
              <a:rPr lang="en-GB" sz="900" dirty="0"/>
              <a:t> 101-114.</a:t>
            </a:r>
          </a:p>
          <a:p>
            <a:r>
              <a:rPr lang="en-GB" sz="900" dirty="0"/>
              <a:t>SIDNELL, J. 2010 </a:t>
            </a:r>
            <a:r>
              <a:rPr lang="en-GB" sz="900" i="1" dirty="0"/>
              <a:t>Conversation Analysis, </a:t>
            </a:r>
            <a:r>
              <a:rPr lang="en-GB" sz="900" dirty="0"/>
              <a:t>Chichester, Wiley-Blackwell.</a:t>
            </a:r>
          </a:p>
          <a:p>
            <a:r>
              <a:rPr lang="en-GB" sz="900" dirty="0"/>
              <a:t>THURMAN, S. 2011. </a:t>
            </a:r>
            <a:r>
              <a:rPr lang="en-GB" sz="900" i="1" dirty="0"/>
              <a:t>Communicating Effectively with People with a Learning Disability, </a:t>
            </a:r>
            <a:r>
              <a:rPr lang="en-GB" sz="900" dirty="0"/>
              <a:t>Kidderminster, BILD.</a:t>
            </a:r>
          </a:p>
          <a:p>
            <a:endParaRPr lang="en-GB" dirty="0" smtClean="0"/>
          </a:p>
          <a:p>
            <a:pPr marL="109728" indent="0" algn="ctr">
              <a:buNone/>
            </a:pPr>
            <a:r>
              <a:rPr lang="en-GB" dirty="0" smtClean="0"/>
              <a:t>Many thanks</a:t>
            </a:r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r>
              <a:rPr lang="en-GB" dirty="0" smtClean="0"/>
              <a:t>Celia.todd@cft.cornwall.nhs.uk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925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Loan of video camera to 3 “research partners"    with learning difficulties to record conversations of their choice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Transcribe and analyse this data using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Conversation Analysis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Systemic Functional Linguistics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Sociological/Ethnomethodological perspective</a:t>
            </a:r>
          </a:p>
          <a:p>
            <a:endParaRPr lang="en-GB" dirty="0" smtClean="0"/>
          </a:p>
          <a:p>
            <a:r>
              <a:rPr lang="en-GB" dirty="0" smtClean="0"/>
              <a:t>Harvey Sacks, Emanuel Schegloff and Gail Jefferson </a:t>
            </a:r>
          </a:p>
          <a:p>
            <a:endParaRPr lang="en-GB" dirty="0" smtClean="0"/>
          </a:p>
          <a:p>
            <a:r>
              <a:rPr lang="en-GB" dirty="0" smtClean="0"/>
              <a:t>Interested in the detail of actual practices of naturally occurring talk-in-interaction, in particular its sequential organisation. </a:t>
            </a:r>
          </a:p>
          <a:p>
            <a:endParaRPr lang="en-GB" dirty="0" smtClean="0"/>
          </a:p>
          <a:p>
            <a:r>
              <a:rPr lang="en-GB" dirty="0"/>
              <a:t>Participants own understanding as revealed in the exchange itself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Conversation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Discourse analysis with a linguistic perspective</a:t>
            </a:r>
          </a:p>
          <a:p>
            <a:endParaRPr lang="en-GB" dirty="0" smtClean="0"/>
          </a:p>
          <a:p>
            <a:r>
              <a:rPr lang="en-GB" dirty="0" smtClean="0"/>
              <a:t>developed by Michael Halliday </a:t>
            </a:r>
          </a:p>
          <a:p>
            <a:endParaRPr lang="en-GB" dirty="0" smtClean="0"/>
          </a:p>
          <a:p>
            <a:r>
              <a:rPr lang="en-GB" dirty="0" smtClean="0"/>
              <a:t>Focuses on how people use language and how language is structured for use </a:t>
            </a:r>
          </a:p>
          <a:p>
            <a:endParaRPr lang="en-GB" dirty="0" smtClean="0"/>
          </a:p>
          <a:p>
            <a:r>
              <a:rPr lang="en-GB" dirty="0" smtClean="0"/>
              <a:t>Integrated, comprehensive, systematic model of language</a:t>
            </a:r>
          </a:p>
          <a:p>
            <a:pPr marL="109728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Functional Linguistics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793504"/>
              </p:ext>
            </p:extLst>
          </p:nvPr>
        </p:nvGraphicFramePr>
        <p:xfrm>
          <a:off x="1866264" y="2463957"/>
          <a:ext cx="5730071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644818"/>
                <a:gridCol w="5085253"/>
              </a:tblGrid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=Was it your </a:t>
                      </a:r>
                      <a:r>
                        <a:rPr lang="en-GB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own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horse↑↓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[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 of head, smile))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]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[Or did you just go to a centre↓↑]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/nəʊ/↓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((shake of head))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It was your </a:t>
                      </a:r>
                      <a:r>
                        <a:rPr lang="en-GB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own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↑↓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/eː↓/ 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 of head))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 {€→L}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</a:t>
                      </a:r>
                      <a:r>
                        <a:rPr lang="en-GB" sz="1600" b="1" strike="sng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Was</a:t>
                      </a:r>
                      <a:r>
                        <a:rPr lang="en-GB" sz="1600" strike="sng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it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↑↓ I didn't know </a:t>
                      </a:r>
                      <a:r>
                        <a:rPr lang="en-GB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that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↑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↓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D: Neither did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I↑↓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((smile))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 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Oh↓↑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(.) [/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eɪjæ↓/] 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((smile))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 [and was it] like a </a:t>
                      </a:r>
                      <a:r>
                        <a:rPr lang="en-GB" sz="16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shared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horse↑ or something or↓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{€→C}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C: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(1.6) /ne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↓/ </a:t>
                      </a:r>
                      <a:r>
                        <a:rPr lang="en-GB" sz="1600" i="1" dirty="0" smtClean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shake of head)) </a:t>
                      </a:r>
                      <a:r>
                        <a:rPr lang="en-GB" sz="1600" b="1" i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{€→D}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9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5"/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L: Ye↑ </a:t>
                      </a:r>
                      <a:r>
                        <a:rPr lang="en-GB" sz="1600" i="1" dirty="0">
                          <a:solidFill>
                            <a:srgbClr val="76923C"/>
                          </a:solidFill>
                          <a:effectLst/>
                          <a:latin typeface="Arial"/>
                          <a:ea typeface="Times New Roman"/>
                        </a:rPr>
                        <a:t>((nod of head))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 {€→C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</a:t>
                      </a:r>
                      <a:r>
                        <a:rPr lang="en-GB" sz="1600" dirty="0">
                          <a:effectLst/>
                          <a:highlight>
                            <a:srgbClr val="FFFFFF"/>
                          </a:highlight>
                          <a:latin typeface="Arial"/>
                          <a:ea typeface="Times New Roman"/>
                        </a:rPr>
                        <a:t>}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Annotation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162880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Gesture, facial expression, artefacts etc.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52320" y="617412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Eye gaze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86104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Increased pitch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740352" y="357301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Intonation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29249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Overlap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3012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Pause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640" y="2924944"/>
            <a:ext cx="1512168" cy="184666"/>
          </a:xfrm>
          <a:prstGeom prst="straightConnector1">
            <a:avLst/>
          </a:prstGeom>
          <a:ln w="22225" cmpd="sng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87624" y="4077072"/>
            <a:ext cx="1656184" cy="107142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331640" y="5013176"/>
            <a:ext cx="1512168" cy="472698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331640" y="5485874"/>
            <a:ext cx="1512168" cy="31939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</p:cNvCxnSpPr>
          <p:nvPr/>
        </p:nvCxnSpPr>
        <p:spPr>
          <a:xfrm flipH="1">
            <a:off x="4572000" y="2090465"/>
            <a:ext cx="2304256" cy="690463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1"/>
          </p:cNvCxnSpPr>
          <p:nvPr/>
        </p:nvCxnSpPr>
        <p:spPr>
          <a:xfrm flipH="1" flipV="1">
            <a:off x="4427984" y="3573016"/>
            <a:ext cx="3312368" cy="184666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1"/>
          </p:cNvCxnSpPr>
          <p:nvPr/>
        </p:nvCxnSpPr>
        <p:spPr>
          <a:xfrm flipH="1" flipV="1">
            <a:off x="6012160" y="5805264"/>
            <a:ext cx="1440160" cy="553523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68344" y="48691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Increased volume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004048" y="4130642"/>
            <a:ext cx="2664296" cy="1061683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9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b="1" dirty="0" smtClean="0"/>
              <a:t>Cate</a:t>
            </a:r>
          </a:p>
          <a:p>
            <a:r>
              <a:rPr lang="en-GB" dirty="0" smtClean="0"/>
              <a:t>Aged 24</a:t>
            </a:r>
          </a:p>
          <a:p>
            <a:r>
              <a:rPr lang="en-GB" dirty="0" smtClean="0"/>
              <a:t>Severe cerebral palsy</a:t>
            </a:r>
          </a:p>
          <a:p>
            <a:r>
              <a:rPr lang="en-GB" dirty="0" smtClean="0"/>
              <a:t>Wheelchair user with restricted hand function</a:t>
            </a:r>
          </a:p>
          <a:p>
            <a:r>
              <a:rPr lang="en-GB" dirty="0" smtClean="0"/>
              <a:t>Uses a DV 4 Communication aid</a:t>
            </a:r>
          </a:p>
          <a:p>
            <a:r>
              <a:rPr lang="en-GB" dirty="0" smtClean="0"/>
              <a:t>Lives in her own flat with 24 hour staff support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8787</TotalTime>
  <Words>2863</Words>
  <Application>Microsoft Office PowerPoint</Application>
  <PresentationFormat>On-screen Show (4:3)</PresentationFormat>
  <Paragraphs>454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The role of communication partners in conversations with people with learning difficulties</vt:lpstr>
      <vt:lpstr>What I will cover:</vt:lpstr>
      <vt:lpstr>Doctorate of Education</vt:lpstr>
      <vt:lpstr>The research: Primary questions</vt:lpstr>
      <vt:lpstr>Methodology</vt:lpstr>
      <vt:lpstr>Conversation Analysis</vt:lpstr>
      <vt:lpstr>Systemic Functional Linguistics</vt:lpstr>
      <vt:lpstr>Annotation</vt:lpstr>
      <vt:lpstr>Case Study</vt:lpstr>
      <vt:lpstr>The conversations</vt:lpstr>
      <vt:lpstr>Topic control</vt:lpstr>
      <vt:lpstr>Turn construction</vt:lpstr>
      <vt:lpstr>Co-construction</vt:lpstr>
      <vt:lpstr>Use of Questions</vt:lpstr>
      <vt:lpstr>Breakdown</vt:lpstr>
      <vt:lpstr>Repair</vt:lpstr>
      <vt:lpstr>Pauses </vt:lpstr>
      <vt:lpstr>Overlap</vt:lpstr>
      <vt:lpstr>Intonation</vt:lpstr>
      <vt:lpstr>Eye contact</vt:lpstr>
      <vt:lpstr>Facial expression</vt:lpstr>
      <vt:lpstr>Gesture and sign</vt:lpstr>
      <vt:lpstr>Use of objects and SGD</vt:lpstr>
      <vt:lpstr>Evaluative Language</vt:lpstr>
      <vt:lpstr>PowerPoint Presentation</vt:lpstr>
      <vt:lpstr>PowerPoint Presentation</vt:lpstr>
      <vt:lpstr>PowerPoint Presentation</vt:lpstr>
      <vt:lpstr>PowerPoint Presentation</vt:lpstr>
      <vt:lpstr>Roles , relationships and identity</vt:lpstr>
      <vt:lpstr>Competence and evaluation</vt:lpstr>
      <vt:lpstr>Evaluation</vt:lpstr>
      <vt:lpstr> Recipient design, reasonable adjustments or patronising speech!</vt:lpstr>
      <vt:lpstr>PowerPoint Presentation</vt:lpstr>
      <vt:lpstr>Power and control</vt:lpstr>
      <vt:lpstr>Implications for practice</vt:lpstr>
      <vt:lpstr>SLT Assessment – Observational tool</vt:lpstr>
      <vt:lpstr>Implications for training</vt:lpstr>
      <vt:lpstr>PowerPoint Presentation</vt:lpstr>
      <vt:lpstr>References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Celia</dc:creator>
  <cp:lastModifiedBy>Celia</cp:lastModifiedBy>
  <cp:revision>15</cp:revision>
  <dcterms:created xsi:type="dcterms:W3CDTF">2013-03-25T11:03:21Z</dcterms:created>
  <dcterms:modified xsi:type="dcterms:W3CDTF">2013-05-15T05:53:05Z</dcterms:modified>
</cp:coreProperties>
</file>