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68" r:id="rId6"/>
    <p:sldId id="269" r:id="rId7"/>
    <p:sldId id="270" r:id="rId8"/>
    <p:sldId id="267" r:id="rId9"/>
    <p:sldId id="271" r:id="rId10"/>
    <p:sldId id="272" r:id="rId11"/>
    <p:sldId id="273" r:id="rId12"/>
    <p:sldId id="259" r:id="rId13"/>
    <p:sldId id="276" r:id="rId14"/>
    <p:sldId id="274" r:id="rId15"/>
    <p:sldId id="275" r:id="rId16"/>
    <p:sldId id="262" r:id="rId17"/>
    <p:sldId id="277" r:id="rId18"/>
    <p:sldId id="278" r:id="rId19"/>
    <p:sldId id="261" r:id="rId20"/>
    <p:sldId id="263" r:id="rId21"/>
    <p:sldId id="279" r:id="rId22"/>
    <p:sldId id="264" r:id="rId23"/>
    <p:sldId id="265" r:id="rId24"/>
    <p:sldId id="282" r:id="rId25"/>
    <p:sldId id="281" r:id="rId26"/>
    <p:sldId id="266" r:id="rId27"/>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6E0792-E145-4EDC-8C48-6CB12CEDDB78}">
          <p14:sldIdLst>
            <p14:sldId id="256"/>
            <p14:sldId id="268"/>
            <p14:sldId id="269"/>
            <p14:sldId id="270"/>
            <p14:sldId id="267"/>
            <p14:sldId id="271"/>
            <p14:sldId id="272"/>
            <p14:sldId id="273"/>
            <p14:sldId id="259"/>
            <p14:sldId id="276"/>
            <p14:sldId id="274"/>
            <p14:sldId id="275"/>
            <p14:sldId id="262"/>
            <p14:sldId id="277"/>
            <p14:sldId id="278"/>
            <p14:sldId id="261"/>
            <p14:sldId id="263"/>
            <p14:sldId id="279"/>
            <p14:sldId id="264"/>
            <p14:sldId id="265"/>
            <p14:sldId id="282"/>
            <p14:sldId id="281"/>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97" autoAdjust="0"/>
  </p:normalViewPr>
  <p:slideViewPr>
    <p:cSldViewPr>
      <p:cViewPr>
        <p:scale>
          <a:sx n="58" d="100"/>
          <a:sy n="58" d="100"/>
        </p:scale>
        <p:origin x="-8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95AA45-862E-5A4C-9EEA-44209D8D4049}" type="doc">
      <dgm:prSet loTypeId="urn:microsoft.com/office/officeart/2005/8/layout/radial1" loCatId="relationship" qsTypeId="urn:microsoft.com/office/officeart/2005/8/quickstyle/simple4" qsCatId="simple" csTypeId="urn:microsoft.com/office/officeart/2005/8/colors/accent1_2" csCatId="accent1" phldr="1"/>
      <dgm:spPr/>
      <dgm:t>
        <a:bodyPr/>
        <a:lstStyle/>
        <a:p>
          <a:endParaRPr lang="en-US"/>
        </a:p>
      </dgm:t>
    </dgm:pt>
    <dgm:pt modelId="{5CB28A98-EEAF-6444-84B4-8F5C6C0C566D}">
      <dgm:prSet phldrT="[Text]" custT="1"/>
      <dgm:spPr/>
      <dgm:t>
        <a:bodyPr/>
        <a:lstStyle/>
        <a:p>
          <a:r>
            <a:rPr lang="en-US" sz="2000" dirty="0" smtClean="0"/>
            <a:t>South West AAC Hub</a:t>
          </a:r>
          <a:endParaRPr lang="en-US" sz="2000" dirty="0"/>
        </a:p>
      </dgm:t>
    </dgm:pt>
    <dgm:pt modelId="{8F8339ED-FFA7-494E-B4D7-4537ABA3C743}" type="parTrans" cxnId="{90225C7C-AF5C-E04D-8A8C-0F8AC8D646CD}">
      <dgm:prSet/>
      <dgm:spPr/>
      <dgm:t>
        <a:bodyPr/>
        <a:lstStyle/>
        <a:p>
          <a:endParaRPr lang="en-US"/>
        </a:p>
      </dgm:t>
    </dgm:pt>
    <dgm:pt modelId="{A4063C17-E112-624A-8D20-A93F3568FDD6}" type="sibTrans" cxnId="{90225C7C-AF5C-E04D-8A8C-0F8AC8D646CD}">
      <dgm:prSet/>
      <dgm:spPr/>
      <dgm:t>
        <a:bodyPr/>
        <a:lstStyle/>
        <a:p>
          <a:endParaRPr lang="en-US"/>
        </a:p>
      </dgm:t>
    </dgm:pt>
    <dgm:pt modelId="{878A28EC-34DF-4249-A985-E6F2C8DBD15F}">
      <dgm:prSet phldrT="[Text]" custT="1"/>
      <dgm:spPr/>
      <dgm:t>
        <a:bodyPr/>
        <a:lstStyle/>
        <a:p>
          <a:endParaRPr lang="en-US" sz="1400" b="1" dirty="0" smtClean="0"/>
        </a:p>
        <a:p>
          <a:endParaRPr lang="en-US" sz="1400" dirty="0"/>
        </a:p>
      </dgm:t>
    </dgm:pt>
    <dgm:pt modelId="{2BEB9EEE-E19F-D44E-8A5E-6C57CA7C7F85}" type="parTrans" cxnId="{7DB6A83E-5FF8-264D-B8D1-3B30147B6C97}">
      <dgm:prSet/>
      <dgm:spPr/>
      <dgm:t>
        <a:bodyPr/>
        <a:lstStyle/>
        <a:p>
          <a:endParaRPr lang="en-US"/>
        </a:p>
      </dgm:t>
    </dgm:pt>
    <dgm:pt modelId="{C9136E08-A326-9E4A-BA07-3C2C0C145F3F}" type="sibTrans" cxnId="{7DB6A83E-5FF8-264D-B8D1-3B30147B6C97}">
      <dgm:prSet/>
      <dgm:spPr/>
      <dgm:t>
        <a:bodyPr/>
        <a:lstStyle/>
        <a:p>
          <a:endParaRPr lang="en-US"/>
        </a:p>
      </dgm:t>
    </dgm:pt>
    <dgm:pt modelId="{9013C8F2-117D-5E4E-8A61-57FBD3172A7D}">
      <dgm:prSet phldrT="[Text]" custT="1"/>
      <dgm:spPr/>
      <dgm:t>
        <a:bodyPr/>
        <a:lstStyle/>
        <a:p>
          <a:endParaRPr lang="en-US" sz="1400" b="1" dirty="0"/>
        </a:p>
      </dgm:t>
    </dgm:pt>
    <dgm:pt modelId="{9F3DC293-9020-0649-AB3E-871758C38832}" type="parTrans" cxnId="{724BAE3A-2A24-8147-835E-191A9710D984}">
      <dgm:prSet/>
      <dgm:spPr/>
      <dgm:t>
        <a:bodyPr/>
        <a:lstStyle/>
        <a:p>
          <a:endParaRPr lang="en-US"/>
        </a:p>
      </dgm:t>
    </dgm:pt>
    <dgm:pt modelId="{793994D8-FD91-4641-BEBD-61B415F68F00}" type="sibTrans" cxnId="{724BAE3A-2A24-8147-835E-191A9710D984}">
      <dgm:prSet/>
      <dgm:spPr/>
      <dgm:t>
        <a:bodyPr/>
        <a:lstStyle/>
        <a:p>
          <a:endParaRPr lang="en-US"/>
        </a:p>
      </dgm:t>
    </dgm:pt>
    <dgm:pt modelId="{C157C8FF-176C-BE4A-88E2-64968B0396F5}">
      <dgm:prSet phldrT="[Text]" custT="1"/>
      <dgm:spPr/>
      <dgm:t>
        <a:bodyPr/>
        <a:lstStyle/>
        <a:p>
          <a:endParaRPr lang="en-US" sz="1400" b="1" dirty="0"/>
        </a:p>
      </dgm:t>
    </dgm:pt>
    <dgm:pt modelId="{83CB2E39-90A3-834E-AE16-9C1A72C50FB6}" type="parTrans" cxnId="{01ACE07E-F7CC-3B44-8B2C-9FCC085ABD80}">
      <dgm:prSet/>
      <dgm:spPr/>
      <dgm:t>
        <a:bodyPr/>
        <a:lstStyle/>
        <a:p>
          <a:endParaRPr lang="en-US"/>
        </a:p>
      </dgm:t>
    </dgm:pt>
    <dgm:pt modelId="{82C9E4BF-9B95-B94E-AEA3-25F18891CD6E}" type="sibTrans" cxnId="{01ACE07E-F7CC-3B44-8B2C-9FCC085ABD80}">
      <dgm:prSet/>
      <dgm:spPr/>
      <dgm:t>
        <a:bodyPr/>
        <a:lstStyle/>
        <a:p>
          <a:endParaRPr lang="en-US"/>
        </a:p>
      </dgm:t>
    </dgm:pt>
    <dgm:pt modelId="{832723D8-6138-C443-840C-F3DB1174AE7C}">
      <dgm:prSet phldrT="[Text]" custT="1"/>
      <dgm:spPr/>
      <dgm:t>
        <a:bodyPr/>
        <a:lstStyle/>
        <a:p>
          <a:endParaRPr lang="en-US" sz="1400" b="1" dirty="0"/>
        </a:p>
      </dgm:t>
    </dgm:pt>
    <dgm:pt modelId="{0B02E6E9-3628-BA45-8666-503B92B66357}" type="sibTrans" cxnId="{7D099841-59D3-8F4C-B9DB-08401E711B6E}">
      <dgm:prSet/>
      <dgm:spPr/>
      <dgm:t>
        <a:bodyPr/>
        <a:lstStyle/>
        <a:p>
          <a:endParaRPr lang="en-US"/>
        </a:p>
      </dgm:t>
    </dgm:pt>
    <dgm:pt modelId="{7B3A689E-60B9-DB43-9FC1-920BF81306CE}" type="parTrans" cxnId="{7D099841-59D3-8F4C-B9DB-08401E711B6E}">
      <dgm:prSet/>
      <dgm:spPr/>
      <dgm:t>
        <a:bodyPr/>
        <a:lstStyle/>
        <a:p>
          <a:endParaRPr lang="en-US"/>
        </a:p>
      </dgm:t>
    </dgm:pt>
    <dgm:pt modelId="{E16D6C9D-39E2-914B-8897-C3D2FF7C48EF}" type="pres">
      <dgm:prSet presAssocID="{0195AA45-862E-5A4C-9EEA-44209D8D4049}" presName="cycle" presStyleCnt="0">
        <dgm:presLayoutVars>
          <dgm:chMax val="1"/>
          <dgm:dir/>
          <dgm:animLvl val="ctr"/>
          <dgm:resizeHandles val="exact"/>
        </dgm:presLayoutVars>
      </dgm:prSet>
      <dgm:spPr/>
      <dgm:t>
        <a:bodyPr/>
        <a:lstStyle/>
        <a:p>
          <a:endParaRPr lang="en-US"/>
        </a:p>
      </dgm:t>
    </dgm:pt>
    <dgm:pt modelId="{233B1C1B-0BAE-AE4B-8F7A-1A484EE2AABA}" type="pres">
      <dgm:prSet presAssocID="{5CB28A98-EEAF-6444-84B4-8F5C6C0C566D}" presName="centerShape" presStyleLbl="node0" presStyleIdx="0" presStyleCnt="1" custScaleX="209467" custScaleY="207417"/>
      <dgm:spPr/>
      <dgm:t>
        <a:bodyPr/>
        <a:lstStyle/>
        <a:p>
          <a:endParaRPr lang="en-US"/>
        </a:p>
      </dgm:t>
    </dgm:pt>
    <dgm:pt modelId="{56426C99-DBE3-5642-8BF9-17FFA0F6B920}" type="pres">
      <dgm:prSet presAssocID="{2BEB9EEE-E19F-D44E-8A5E-6C57CA7C7F85}" presName="Name9" presStyleLbl="parChTrans1D2" presStyleIdx="0" presStyleCnt="4"/>
      <dgm:spPr/>
      <dgm:t>
        <a:bodyPr/>
        <a:lstStyle/>
        <a:p>
          <a:endParaRPr lang="en-US"/>
        </a:p>
      </dgm:t>
    </dgm:pt>
    <dgm:pt modelId="{46B98A42-9C26-4F47-9615-5B97E7175B9B}" type="pres">
      <dgm:prSet presAssocID="{2BEB9EEE-E19F-D44E-8A5E-6C57CA7C7F85}" presName="connTx" presStyleLbl="parChTrans1D2" presStyleIdx="0" presStyleCnt="4"/>
      <dgm:spPr/>
      <dgm:t>
        <a:bodyPr/>
        <a:lstStyle/>
        <a:p>
          <a:endParaRPr lang="en-US"/>
        </a:p>
      </dgm:t>
    </dgm:pt>
    <dgm:pt modelId="{2B8ADF42-ECCD-DA4C-A69E-973087DBDB6E}" type="pres">
      <dgm:prSet presAssocID="{878A28EC-34DF-4249-A985-E6F2C8DBD15F}" presName="node" presStyleLbl="node1" presStyleIdx="0" presStyleCnt="4" custRadScaleRad="262141" custRadScaleInc="141582">
        <dgm:presLayoutVars>
          <dgm:bulletEnabled val="1"/>
        </dgm:presLayoutVars>
      </dgm:prSet>
      <dgm:spPr/>
      <dgm:t>
        <a:bodyPr/>
        <a:lstStyle/>
        <a:p>
          <a:endParaRPr lang="en-US"/>
        </a:p>
      </dgm:t>
    </dgm:pt>
    <dgm:pt modelId="{F23C121E-AA99-4649-8134-FE33976F1395}" type="pres">
      <dgm:prSet presAssocID="{9F3DC293-9020-0649-AB3E-871758C38832}" presName="Name9" presStyleLbl="parChTrans1D2" presStyleIdx="1" presStyleCnt="4"/>
      <dgm:spPr/>
      <dgm:t>
        <a:bodyPr/>
        <a:lstStyle/>
        <a:p>
          <a:endParaRPr lang="en-US"/>
        </a:p>
      </dgm:t>
    </dgm:pt>
    <dgm:pt modelId="{5E8AC47A-3413-884A-B6C4-3A45A96DA787}" type="pres">
      <dgm:prSet presAssocID="{9F3DC293-9020-0649-AB3E-871758C38832}" presName="connTx" presStyleLbl="parChTrans1D2" presStyleIdx="1" presStyleCnt="4"/>
      <dgm:spPr/>
      <dgm:t>
        <a:bodyPr/>
        <a:lstStyle/>
        <a:p>
          <a:endParaRPr lang="en-US"/>
        </a:p>
      </dgm:t>
    </dgm:pt>
    <dgm:pt modelId="{ED9A8001-58C5-6948-8171-C6D7FEE1975F}" type="pres">
      <dgm:prSet presAssocID="{9013C8F2-117D-5E4E-8A61-57FBD3172A7D}" presName="node" presStyleLbl="node1" presStyleIdx="1" presStyleCnt="4" custRadScaleRad="142456" custRadScaleInc="83922">
        <dgm:presLayoutVars>
          <dgm:bulletEnabled val="1"/>
        </dgm:presLayoutVars>
      </dgm:prSet>
      <dgm:spPr/>
      <dgm:t>
        <a:bodyPr/>
        <a:lstStyle/>
        <a:p>
          <a:endParaRPr lang="en-US"/>
        </a:p>
      </dgm:t>
    </dgm:pt>
    <dgm:pt modelId="{DFE33703-682E-414A-8198-0D02E6CDF582}" type="pres">
      <dgm:prSet presAssocID="{7B3A689E-60B9-DB43-9FC1-920BF81306CE}" presName="Name9" presStyleLbl="parChTrans1D2" presStyleIdx="2" presStyleCnt="4"/>
      <dgm:spPr/>
      <dgm:t>
        <a:bodyPr/>
        <a:lstStyle/>
        <a:p>
          <a:endParaRPr lang="en-US"/>
        </a:p>
      </dgm:t>
    </dgm:pt>
    <dgm:pt modelId="{3B54D858-2F09-DD4F-844B-8AA4B85D32FC}" type="pres">
      <dgm:prSet presAssocID="{7B3A689E-60B9-DB43-9FC1-920BF81306CE}" presName="connTx" presStyleLbl="parChTrans1D2" presStyleIdx="2" presStyleCnt="4"/>
      <dgm:spPr/>
      <dgm:t>
        <a:bodyPr/>
        <a:lstStyle/>
        <a:p>
          <a:endParaRPr lang="en-US"/>
        </a:p>
      </dgm:t>
    </dgm:pt>
    <dgm:pt modelId="{B23B755C-ECA5-7249-B438-4351C7D941DE}" type="pres">
      <dgm:prSet presAssocID="{832723D8-6138-C443-840C-F3DB1174AE7C}" presName="node" presStyleLbl="node1" presStyleIdx="2" presStyleCnt="4" custRadScaleRad="144175" custRadScaleInc="119409">
        <dgm:presLayoutVars>
          <dgm:bulletEnabled val="1"/>
        </dgm:presLayoutVars>
      </dgm:prSet>
      <dgm:spPr/>
      <dgm:t>
        <a:bodyPr/>
        <a:lstStyle/>
        <a:p>
          <a:endParaRPr lang="en-US"/>
        </a:p>
      </dgm:t>
    </dgm:pt>
    <dgm:pt modelId="{56689223-3B33-BB4B-AADD-0B6DC03B8A7D}" type="pres">
      <dgm:prSet presAssocID="{83CB2E39-90A3-834E-AE16-9C1A72C50FB6}" presName="Name9" presStyleLbl="parChTrans1D2" presStyleIdx="3" presStyleCnt="4"/>
      <dgm:spPr/>
      <dgm:t>
        <a:bodyPr/>
        <a:lstStyle/>
        <a:p>
          <a:endParaRPr lang="en-US"/>
        </a:p>
      </dgm:t>
    </dgm:pt>
    <dgm:pt modelId="{A309BFBD-EDAE-0B49-841F-E5454A1A4DD7}" type="pres">
      <dgm:prSet presAssocID="{83CB2E39-90A3-834E-AE16-9C1A72C50FB6}" presName="connTx" presStyleLbl="parChTrans1D2" presStyleIdx="3" presStyleCnt="4"/>
      <dgm:spPr/>
      <dgm:t>
        <a:bodyPr/>
        <a:lstStyle/>
        <a:p>
          <a:endParaRPr lang="en-US"/>
        </a:p>
      </dgm:t>
    </dgm:pt>
    <dgm:pt modelId="{D7891578-AF34-BC4A-A830-0EBF118971A9}" type="pres">
      <dgm:prSet presAssocID="{C157C8FF-176C-BE4A-88E2-64968B0396F5}" presName="node" presStyleLbl="node1" presStyleIdx="3" presStyleCnt="4" custRadScaleRad="144090" custRadScaleInc="80489">
        <dgm:presLayoutVars>
          <dgm:bulletEnabled val="1"/>
        </dgm:presLayoutVars>
      </dgm:prSet>
      <dgm:spPr/>
      <dgm:t>
        <a:bodyPr/>
        <a:lstStyle/>
        <a:p>
          <a:endParaRPr lang="en-US"/>
        </a:p>
      </dgm:t>
    </dgm:pt>
  </dgm:ptLst>
  <dgm:cxnLst>
    <dgm:cxn modelId="{AC37F96A-8728-44CE-9881-DE6CB454AE51}" type="presOf" srcId="{7B3A689E-60B9-DB43-9FC1-920BF81306CE}" destId="{3B54D858-2F09-DD4F-844B-8AA4B85D32FC}" srcOrd="1" destOrd="0" presId="urn:microsoft.com/office/officeart/2005/8/layout/radial1"/>
    <dgm:cxn modelId="{7D099841-59D3-8F4C-B9DB-08401E711B6E}" srcId="{5CB28A98-EEAF-6444-84B4-8F5C6C0C566D}" destId="{832723D8-6138-C443-840C-F3DB1174AE7C}" srcOrd="2" destOrd="0" parTransId="{7B3A689E-60B9-DB43-9FC1-920BF81306CE}" sibTransId="{0B02E6E9-3628-BA45-8666-503B92B66357}"/>
    <dgm:cxn modelId="{724BAE3A-2A24-8147-835E-191A9710D984}" srcId="{5CB28A98-EEAF-6444-84B4-8F5C6C0C566D}" destId="{9013C8F2-117D-5E4E-8A61-57FBD3172A7D}" srcOrd="1" destOrd="0" parTransId="{9F3DC293-9020-0649-AB3E-871758C38832}" sibTransId="{793994D8-FD91-4641-BEBD-61B415F68F00}"/>
    <dgm:cxn modelId="{A6D2E583-3570-4BA2-AF81-E18F0BCFD876}" type="presOf" srcId="{832723D8-6138-C443-840C-F3DB1174AE7C}" destId="{B23B755C-ECA5-7249-B438-4351C7D941DE}" srcOrd="0" destOrd="0" presId="urn:microsoft.com/office/officeart/2005/8/layout/radial1"/>
    <dgm:cxn modelId="{05AB55B0-AB4B-440D-A858-5CA17C9A0B00}" type="presOf" srcId="{878A28EC-34DF-4249-A985-E6F2C8DBD15F}" destId="{2B8ADF42-ECCD-DA4C-A69E-973087DBDB6E}" srcOrd="0" destOrd="0" presId="urn:microsoft.com/office/officeart/2005/8/layout/radial1"/>
    <dgm:cxn modelId="{E14FC09B-2193-4734-8A90-DAB9F25D04B2}" type="presOf" srcId="{5CB28A98-EEAF-6444-84B4-8F5C6C0C566D}" destId="{233B1C1B-0BAE-AE4B-8F7A-1A484EE2AABA}" srcOrd="0" destOrd="0" presId="urn:microsoft.com/office/officeart/2005/8/layout/radial1"/>
    <dgm:cxn modelId="{F9216A3A-77D9-4416-B993-5DA6AB47A608}" type="presOf" srcId="{9013C8F2-117D-5E4E-8A61-57FBD3172A7D}" destId="{ED9A8001-58C5-6948-8171-C6D7FEE1975F}" srcOrd="0" destOrd="0" presId="urn:microsoft.com/office/officeart/2005/8/layout/radial1"/>
    <dgm:cxn modelId="{AE66532D-D16F-44C7-BB3C-FBEE4BB219D0}" type="presOf" srcId="{9F3DC293-9020-0649-AB3E-871758C38832}" destId="{F23C121E-AA99-4649-8134-FE33976F1395}" srcOrd="0" destOrd="0" presId="urn:microsoft.com/office/officeart/2005/8/layout/radial1"/>
    <dgm:cxn modelId="{7DB6A83E-5FF8-264D-B8D1-3B30147B6C97}" srcId="{5CB28A98-EEAF-6444-84B4-8F5C6C0C566D}" destId="{878A28EC-34DF-4249-A985-E6F2C8DBD15F}" srcOrd="0" destOrd="0" parTransId="{2BEB9EEE-E19F-D44E-8A5E-6C57CA7C7F85}" sibTransId="{C9136E08-A326-9E4A-BA07-3C2C0C145F3F}"/>
    <dgm:cxn modelId="{01ACE07E-F7CC-3B44-8B2C-9FCC085ABD80}" srcId="{5CB28A98-EEAF-6444-84B4-8F5C6C0C566D}" destId="{C157C8FF-176C-BE4A-88E2-64968B0396F5}" srcOrd="3" destOrd="0" parTransId="{83CB2E39-90A3-834E-AE16-9C1A72C50FB6}" sibTransId="{82C9E4BF-9B95-B94E-AEA3-25F18891CD6E}"/>
    <dgm:cxn modelId="{E9F966E6-91C1-41BF-9609-7FCB3AC71335}" type="presOf" srcId="{83CB2E39-90A3-834E-AE16-9C1A72C50FB6}" destId="{A309BFBD-EDAE-0B49-841F-E5454A1A4DD7}" srcOrd="1" destOrd="0" presId="urn:microsoft.com/office/officeart/2005/8/layout/radial1"/>
    <dgm:cxn modelId="{2CB8F3D1-14B6-4288-9660-EB23D4584927}" type="presOf" srcId="{2BEB9EEE-E19F-D44E-8A5E-6C57CA7C7F85}" destId="{56426C99-DBE3-5642-8BF9-17FFA0F6B920}" srcOrd="0" destOrd="0" presId="urn:microsoft.com/office/officeart/2005/8/layout/radial1"/>
    <dgm:cxn modelId="{7D49E94D-C89F-4516-8E22-E85DDCEA7AA0}" type="presOf" srcId="{C157C8FF-176C-BE4A-88E2-64968B0396F5}" destId="{D7891578-AF34-BC4A-A830-0EBF118971A9}" srcOrd="0" destOrd="0" presId="urn:microsoft.com/office/officeart/2005/8/layout/radial1"/>
    <dgm:cxn modelId="{5D5BC1E6-E7B9-42C2-A271-F92504D2984F}" type="presOf" srcId="{83CB2E39-90A3-834E-AE16-9C1A72C50FB6}" destId="{56689223-3B33-BB4B-AADD-0B6DC03B8A7D}" srcOrd="0" destOrd="0" presId="urn:microsoft.com/office/officeart/2005/8/layout/radial1"/>
    <dgm:cxn modelId="{1C0FC26B-111F-49C7-B45A-5B794889992D}" type="presOf" srcId="{9F3DC293-9020-0649-AB3E-871758C38832}" destId="{5E8AC47A-3413-884A-B6C4-3A45A96DA787}" srcOrd="1" destOrd="0" presId="urn:microsoft.com/office/officeart/2005/8/layout/radial1"/>
    <dgm:cxn modelId="{72D5634C-AA49-4398-B3EA-2648DB242216}" type="presOf" srcId="{7B3A689E-60B9-DB43-9FC1-920BF81306CE}" destId="{DFE33703-682E-414A-8198-0D02E6CDF582}" srcOrd="0" destOrd="0" presId="urn:microsoft.com/office/officeart/2005/8/layout/radial1"/>
    <dgm:cxn modelId="{11CEDD84-1DB2-473A-9EE7-1BA3202C4F98}" type="presOf" srcId="{0195AA45-862E-5A4C-9EEA-44209D8D4049}" destId="{E16D6C9D-39E2-914B-8897-C3D2FF7C48EF}" srcOrd="0" destOrd="0" presId="urn:microsoft.com/office/officeart/2005/8/layout/radial1"/>
    <dgm:cxn modelId="{90225C7C-AF5C-E04D-8A8C-0F8AC8D646CD}" srcId="{0195AA45-862E-5A4C-9EEA-44209D8D4049}" destId="{5CB28A98-EEAF-6444-84B4-8F5C6C0C566D}" srcOrd="0" destOrd="0" parTransId="{8F8339ED-FFA7-494E-B4D7-4537ABA3C743}" sibTransId="{A4063C17-E112-624A-8D20-A93F3568FDD6}"/>
    <dgm:cxn modelId="{38F751DF-807A-4F8E-907B-A9F054F35B57}" type="presOf" srcId="{2BEB9EEE-E19F-D44E-8A5E-6C57CA7C7F85}" destId="{46B98A42-9C26-4F47-9615-5B97E7175B9B}" srcOrd="1" destOrd="0" presId="urn:microsoft.com/office/officeart/2005/8/layout/radial1"/>
    <dgm:cxn modelId="{8E873D55-0DE2-4CE8-899C-A989106FCC72}" type="presParOf" srcId="{E16D6C9D-39E2-914B-8897-C3D2FF7C48EF}" destId="{233B1C1B-0BAE-AE4B-8F7A-1A484EE2AABA}" srcOrd="0" destOrd="0" presId="urn:microsoft.com/office/officeart/2005/8/layout/radial1"/>
    <dgm:cxn modelId="{6DD3D0F0-1AC5-4B5F-AB27-9573BCFE9C51}" type="presParOf" srcId="{E16D6C9D-39E2-914B-8897-C3D2FF7C48EF}" destId="{56426C99-DBE3-5642-8BF9-17FFA0F6B920}" srcOrd="1" destOrd="0" presId="urn:microsoft.com/office/officeart/2005/8/layout/radial1"/>
    <dgm:cxn modelId="{70B75BF3-EF5E-46CE-B7EE-992AD53977C1}" type="presParOf" srcId="{56426C99-DBE3-5642-8BF9-17FFA0F6B920}" destId="{46B98A42-9C26-4F47-9615-5B97E7175B9B}" srcOrd="0" destOrd="0" presId="urn:microsoft.com/office/officeart/2005/8/layout/radial1"/>
    <dgm:cxn modelId="{A39D5F41-6A6C-425B-8733-295D3E7134FA}" type="presParOf" srcId="{E16D6C9D-39E2-914B-8897-C3D2FF7C48EF}" destId="{2B8ADF42-ECCD-DA4C-A69E-973087DBDB6E}" srcOrd="2" destOrd="0" presId="urn:microsoft.com/office/officeart/2005/8/layout/radial1"/>
    <dgm:cxn modelId="{FA38F35A-A267-4AE3-A3B4-1B402381EF31}" type="presParOf" srcId="{E16D6C9D-39E2-914B-8897-C3D2FF7C48EF}" destId="{F23C121E-AA99-4649-8134-FE33976F1395}" srcOrd="3" destOrd="0" presId="urn:microsoft.com/office/officeart/2005/8/layout/radial1"/>
    <dgm:cxn modelId="{34B6C48B-98D0-4603-BBA1-A2C7D401CFF7}" type="presParOf" srcId="{F23C121E-AA99-4649-8134-FE33976F1395}" destId="{5E8AC47A-3413-884A-B6C4-3A45A96DA787}" srcOrd="0" destOrd="0" presId="urn:microsoft.com/office/officeart/2005/8/layout/radial1"/>
    <dgm:cxn modelId="{3E0347CE-C5D9-485E-8FE4-AEC54A8AD3EF}" type="presParOf" srcId="{E16D6C9D-39E2-914B-8897-C3D2FF7C48EF}" destId="{ED9A8001-58C5-6948-8171-C6D7FEE1975F}" srcOrd="4" destOrd="0" presId="urn:microsoft.com/office/officeart/2005/8/layout/radial1"/>
    <dgm:cxn modelId="{82734EA2-74B7-4613-8DD2-BC685023D977}" type="presParOf" srcId="{E16D6C9D-39E2-914B-8897-C3D2FF7C48EF}" destId="{DFE33703-682E-414A-8198-0D02E6CDF582}" srcOrd="5" destOrd="0" presId="urn:microsoft.com/office/officeart/2005/8/layout/radial1"/>
    <dgm:cxn modelId="{DFFD660C-49C3-471E-B9B1-DDC4305C67A9}" type="presParOf" srcId="{DFE33703-682E-414A-8198-0D02E6CDF582}" destId="{3B54D858-2F09-DD4F-844B-8AA4B85D32FC}" srcOrd="0" destOrd="0" presId="urn:microsoft.com/office/officeart/2005/8/layout/radial1"/>
    <dgm:cxn modelId="{82E991E9-7DED-40C7-A430-07440349AAB7}" type="presParOf" srcId="{E16D6C9D-39E2-914B-8897-C3D2FF7C48EF}" destId="{B23B755C-ECA5-7249-B438-4351C7D941DE}" srcOrd="6" destOrd="0" presId="urn:microsoft.com/office/officeart/2005/8/layout/radial1"/>
    <dgm:cxn modelId="{63EFA97A-F066-4118-9305-386B647D3D6C}" type="presParOf" srcId="{E16D6C9D-39E2-914B-8897-C3D2FF7C48EF}" destId="{56689223-3B33-BB4B-AADD-0B6DC03B8A7D}" srcOrd="7" destOrd="0" presId="urn:microsoft.com/office/officeart/2005/8/layout/radial1"/>
    <dgm:cxn modelId="{5B5ECF8C-B5BA-438F-BD24-F2A82B3D4BC2}" type="presParOf" srcId="{56689223-3B33-BB4B-AADD-0B6DC03B8A7D}" destId="{A309BFBD-EDAE-0B49-841F-E5454A1A4DD7}" srcOrd="0" destOrd="0" presId="urn:microsoft.com/office/officeart/2005/8/layout/radial1"/>
    <dgm:cxn modelId="{11384D22-84EB-4244-B518-C381D2380F36}" type="presParOf" srcId="{E16D6C9D-39E2-914B-8897-C3D2FF7C48EF}" destId="{D7891578-AF34-BC4A-A830-0EBF118971A9}"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A8EC71-6C13-4101-A626-82ED266D7DD4}"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GB"/>
        </a:p>
      </dgm:t>
    </dgm:pt>
    <dgm:pt modelId="{BC0FE976-B437-4249-B4BA-231E26B906AB}">
      <dgm:prSet phldrT="[Text]"/>
      <dgm:spPr/>
      <dgm:t>
        <a:bodyPr/>
        <a:lstStyle/>
        <a:p>
          <a:r>
            <a:rPr lang="en-GB" dirty="0" smtClean="0"/>
            <a:t>58y female with MND</a:t>
          </a:r>
          <a:endParaRPr lang="en-GB" dirty="0"/>
        </a:p>
      </dgm:t>
    </dgm:pt>
    <dgm:pt modelId="{FFC8B82A-68BC-406B-B566-292C83AF91E0}" type="parTrans" cxnId="{6C4C8FD8-B2E0-45B3-8852-599A2D3AFB18}">
      <dgm:prSet/>
      <dgm:spPr/>
      <dgm:t>
        <a:bodyPr/>
        <a:lstStyle/>
        <a:p>
          <a:endParaRPr lang="en-GB"/>
        </a:p>
      </dgm:t>
    </dgm:pt>
    <dgm:pt modelId="{440081B1-CA10-4C9E-8332-56DC26979916}" type="sibTrans" cxnId="{6C4C8FD8-B2E0-45B3-8852-599A2D3AFB18}">
      <dgm:prSet/>
      <dgm:spPr/>
      <dgm:t>
        <a:bodyPr/>
        <a:lstStyle/>
        <a:p>
          <a:endParaRPr lang="en-GB"/>
        </a:p>
      </dgm:t>
    </dgm:pt>
    <dgm:pt modelId="{E142B674-AF14-4D99-A8A5-994332C0F262}">
      <dgm:prSet phldrT="[Text]"/>
      <dgm:spPr/>
      <dgm:t>
        <a:bodyPr/>
        <a:lstStyle/>
        <a:p>
          <a:r>
            <a:rPr lang="en-GB" dirty="0" smtClean="0"/>
            <a:t>Demo</a:t>
          </a:r>
          <a:endParaRPr lang="en-GB" dirty="0"/>
        </a:p>
      </dgm:t>
    </dgm:pt>
    <dgm:pt modelId="{C367D037-94EC-46C1-9A22-5A3BAFDE3AD9}" type="parTrans" cxnId="{A92C407B-559E-433F-B738-134E46EACCF2}">
      <dgm:prSet/>
      <dgm:spPr/>
      <dgm:t>
        <a:bodyPr/>
        <a:lstStyle/>
        <a:p>
          <a:endParaRPr lang="en-GB"/>
        </a:p>
      </dgm:t>
    </dgm:pt>
    <dgm:pt modelId="{D49FD7E7-74E5-478C-B574-B43E015654DC}" type="sibTrans" cxnId="{A92C407B-559E-433F-B738-134E46EACCF2}">
      <dgm:prSet/>
      <dgm:spPr/>
      <dgm:t>
        <a:bodyPr/>
        <a:lstStyle/>
        <a:p>
          <a:endParaRPr lang="en-GB"/>
        </a:p>
      </dgm:t>
    </dgm:pt>
    <dgm:pt modelId="{0C4DA318-AEF7-4AEA-BCEF-EE830196E73E}">
      <dgm:prSet phldrT="[Text]"/>
      <dgm:spPr/>
      <dgm:t>
        <a:bodyPr/>
        <a:lstStyle/>
        <a:p>
          <a:r>
            <a:rPr lang="en-GB" dirty="0" smtClean="0"/>
            <a:t>SL40</a:t>
          </a:r>
          <a:endParaRPr lang="en-GB" dirty="0"/>
        </a:p>
      </dgm:t>
    </dgm:pt>
    <dgm:pt modelId="{9E0522E3-9223-48FA-BFFB-326FD1120C12}" type="parTrans" cxnId="{1D6C4FFF-47D8-43E9-BB4B-5FED2739EC41}">
      <dgm:prSet/>
      <dgm:spPr/>
      <dgm:t>
        <a:bodyPr/>
        <a:lstStyle/>
        <a:p>
          <a:endParaRPr lang="en-GB"/>
        </a:p>
      </dgm:t>
    </dgm:pt>
    <dgm:pt modelId="{03B184BB-8C15-46C7-A01D-0785A9BE749B}" type="sibTrans" cxnId="{1D6C4FFF-47D8-43E9-BB4B-5FED2739EC41}">
      <dgm:prSet/>
      <dgm:spPr/>
      <dgm:t>
        <a:bodyPr/>
        <a:lstStyle/>
        <a:p>
          <a:endParaRPr lang="en-GB"/>
        </a:p>
      </dgm:t>
    </dgm:pt>
    <dgm:pt modelId="{B117CA9A-AC9D-46F2-AFFA-B635CF01A6FB}">
      <dgm:prSet phldrT="[Text]"/>
      <dgm:spPr/>
      <dgm:t>
        <a:bodyPr/>
        <a:lstStyle/>
        <a:p>
          <a:r>
            <a:rPr lang="en-GB" dirty="0" smtClean="0"/>
            <a:t>Computer access </a:t>
          </a:r>
          <a:endParaRPr lang="en-GB" dirty="0"/>
        </a:p>
      </dgm:t>
    </dgm:pt>
    <dgm:pt modelId="{2C02C1CB-D575-405B-9DD3-20B01C54F703}" type="parTrans" cxnId="{4A084F45-D1CF-406D-A25B-146DB152B9AC}">
      <dgm:prSet/>
      <dgm:spPr/>
      <dgm:t>
        <a:bodyPr/>
        <a:lstStyle/>
        <a:p>
          <a:endParaRPr lang="en-GB"/>
        </a:p>
      </dgm:t>
    </dgm:pt>
    <dgm:pt modelId="{B5F9E35A-28F5-4611-92C6-1B799BAA1543}" type="sibTrans" cxnId="{4A084F45-D1CF-406D-A25B-146DB152B9AC}">
      <dgm:prSet/>
      <dgm:spPr/>
      <dgm:t>
        <a:bodyPr/>
        <a:lstStyle/>
        <a:p>
          <a:endParaRPr lang="en-GB"/>
        </a:p>
      </dgm:t>
    </dgm:pt>
    <dgm:pt modelId="{B88848EB-EDB7-4D03-9DF5-0A022B8DE44C}">
      <dgm:prSet phldrT="[Text]"/>
      <dgm:spPr/>
      <dgm:t>
        <a:bodyPr/>
        <a:lstStyle/>
        <a:p>
          <a:r>
            <a:rPr lang="en-GB" dirty="0" smtClean="0"/>
            <a:t>SL40 Scanning Connect</a:t>
          </a:r>
          <a:endParaRPr lang="en-GB" dirty="0"/>
        </a:p>
      </dgm:t>
    </dgm:pt>
    <dgm:pt modelId="{06F8206F-2E22-4130-9DFA-E5C2D23E7AED}" type="parTrans" cxnId="{1B8F2F44-D933-4ABE-8BBD-CA9D9127A25F}">
      <dgm:prSet/>
      <dgm:spPr/>
      <dgm:t>
        <a:bodyPr/>
        <a:lstStyle/>
        <a:p>
          <a:endParaRPr lang="en-GB"/>
        </a:p>
      </dgm:t>
    </dgm:pt>
    <dgm:pt modelId="{B987DA2D-95D4-40BF-A825-9B3320452E55}" type="sibTrans" cxnId="{1B8F2F44-D933-4ABE-8BBD-CA9D9127A25F}">
      <dgm:prSet/>
      <dgm:spPr/>
      <dgm:t>
        <a:bodyPr/>
        <a:lstStyle/>
        <a:p>
          <a:endParaRPr lang="en-GB"/>
        </a:p>
      </dgm:t>
    </dgm:pt>
    <dgm:pt modelId="{FDA85456-0D68-4593-B1FF-68CD5239032E}">
      <dgm:prSet phldrT="[Text]"/>
      <dgm:spPr/>
      <dgm:t>
        <a:bodyPr/>
        <a:lstStyle/>
        <a:p>
          <a:r>
            <a:rPr lang="en-GB" dirty="0" smtClean="0"/>
            <a:t>Referral to hub</a:t>
          </a:r>
          <a:endParaRPr lang="en-GB" dirty="0"/>
        </a:p>
      </dgm:t>
    </dgm:pt>
    <dgm:pt modelId="{00666516-451F-499B-9E3D-E677AEB9A99B}" type="parTrans" cxnId="{8A59D68B-FA0C-4DEB-A113-903C747C07D7}">
      <dgm:prSet/>
      <dgm:spPr/>
      <dgm:t>
        <a:bodyPr/>
        <a:lstStyle/>
        <a:p>
          <a:endParaRPr lang="en-GB"/>
        </a:p>
      </dgm:t>
    </dgm:pt>
    <dgm:pt modelId="{9150283D-4241-4B95-B4B0-5739EE6559AF}" type="sibTrans" cxnId="{8A59D68B-FA0C-4DEB-A113-903C747C07D7}">
      <dgm:prSet/>
      <dgm:spPr/>
      <dgm:t>
        <a:bodyPr/>
        <a:lstStyle/>
        <a:p>
          <a:endParaRPr lang="en-GB"/>
        </a:p>
      </dgm:t>
    </dgm:pt>
    <dgm:pt modelId="{010B0A82-A09A-42BD-93C1-3C0128D6AFDE}">
      <dgm:prSet phldrT="[Text]"/>
      <dgm:spPr/>
      <dgm:t>
        <a:bodyPr/>
        <a:lstStyle/>
        <a:p>
          <a:r>
            <a:rPr lang="en-GB" dirty="0" smtClean="0"/>
            <a:t>Assessment with </a:t>
          </a:r>
          <a:r>
            <a:rPr lang="en-GB" dirty="0" err="1" smtClean="0"/>
            <a:t>Smartbox</a:t>
          </a:r>
          <a:endParaRPr lang="en-GB" dirty="0"/>
        </a:p>
      </dgm:t>
    </dgm:pt>
    <dgm:pt modelId="{AC6E1670-29B8-4FD5-9128-D7392847CEB2}" type="parTrans" cxnId="{FF237588-BB80-47CB-AE66-E019ADC46758}">
      <dgm:prSet/>
      <dgm:spPr/>
      <dgm:t>
        <a:bodyPr/>
        <a:lstStyle/>
        <a:p>
          <a:endParaRPr lang="en-GB"/>
        </a:p>
      </dgm:t>
    </dgm:pt>
    <dgm:pt modelId="{A94D3525-E58F-4229-87E8-E317B0236786}" type="sibTrans" cxnId="{FF237588-BB80-47CB-AE66-E019ADC46758}">
      <dgm:prSet/>
      <dgm:spPr/>
      <dgm:t>
        <a:bodyPr/>
        <a:lstStyle/>
        <a:p>
          <a:endParaRPr lang="en-GB"/>
        </a:p>
      </dgm:t>
    </dgm:pt>
    <dgm:pt modelId="{9377F820-60D7-4B62-9C72-96EF8C06CF40}">
      <dgm:prSet phldrT="[Text]"/>
      <dgm:spPr/>
      <dgm:t>
        <a:bodyPr/>
        <a:lstStyle/>
        <a:p>
          <a:r>
            <a:rPr lang="en-GB" dirty="0" smtClean="0"/>
            <a:t>Trial with PC </a:t>
          </a:r>
          <a:r>
            <a:rPr lang="en-GB" dirty="0" err="1" smtClean="0"/>
            <a:t>EyeGo</a:t>
          </a:r>
          <a:endParaRPr lang="en-GB" dirty="0"/>
        </a:p>
      </dgm:t>
    </dgm:pt>
    <dgm:pt modelId="{910845D4-B2E9-4019-A4B2-7C46FCAF79DB}" type="parTrans" cxnId="{CBC0D5A4-588C-47CB-A299-D75C1F6D4563}">
      <dgm:prSet/>
      <dgm:spPr/>
      <dgm:t>
        <a:bodyPr/>
        <a:lstStyle/>
        <a:p>
          <a:endParaRPr lang="en-GB"/>
        </a:p>
      </dgm:t>
    </dgm:pt>
    <dgm:pt modelId="{61EAB137-FEC5-4DC7-9798-2AAF0044744B}" type="sibTrans" cxnId="{CBC0D5A4-588C-47CB-A299-D75C1F6D4563}">
      <dgm:prSet/>
      <dgm:spPr/>
      <dgm:t>
        <a:bodyPr/>
        <a:lstStyle/>
        <a:p>
          <a:endParaRPr lang="en-GB"/>
        </a:p>
      </dgm:t>
    </dgm:pt>
    <dgm:pt modelId="{171CEDA9-9AC0-49B0-B319-6568E19052D4}">
      <dgm:prSet phldrT="[Text]"/>
      <dgm:spPr/>
      <dgm:t>
        <a:bodyPr/>
        <a:lstStyle/>
        <a:p>
          <a:r>
            <a:rPr lang="en-GB" dirty="0" smtClean="0"/>
            <a:t>Assessment at Hub</a:t>
          </a:r>
          <a:endParaRPr lang="en-GB" dirty="0"/>
        </a:p>
      </dgm:t>
    </dgm:pt>
    <dgm:pt modelId="{FE09CF00-F690-45A4-8B59-6798AD0ACCC2}" type="parTrans" cxnId="{DDA39A23-E85F-417D-94BD-3BFBA2E6CFB6}">
      <dgm:prSet/>
      <dgm:spPr/>
      <dgm:t>
        <a:bodyPr/>
        <a:lstStyle/>
        <a:p>
          <a:endParaRPr lang="en-GB"/>
        </a:p>
      </dgm:t>
    </dgm:pt>
    <dgm:pt modelId="{8E07AC37-C228-4830-9991-CFAF40AF5FE8}" type="sibTrans" cxnId="{DDA39A23-E85F-417D-94BD-3BFBA2E6CFB6}">
      <dgm:prSet/>
      <dgm:spPr/>
      <dgm:t>
        <a:bodyPr/>
        <a:lstStyle/>
        <a:p>
          <a:endParaRPr lang="en-GB"/>
        </a:p>
      </dgm:t>
    </dgm:pt>
    <dgm:pt modelId="{1B79C8CB-2C15-4F55-9E9E-7BBA7CD148CA}" type="pres">
      <dgm:prSet presAssocID="{9CA8EC71-6C13-4101-A626-82ED266D7DD4}" presName="Name0" presStyleCnt="0">
        <dgm:presLayoutVars>
          <dgm:dir/>
          <dgm:resizeHandles/>
        </dgm:presLayoutVars>
      </dgm:prSet>
      <dgm:spPr/>
      <dgm:t>
        <a:bodyPr/>
        <a:lstStyle/>
        <a:p>
          <a:endParaRPr lang="en-GB"/>
        </a:p>
      </dgm:t>
    </dgm:pt>
    <dgm:pt modelId="{DBEAFB4A-17EF-40DA-83D3-33463C3CD700}" type="pres">
      <dgm:prSet presAssocID="{BC0FE976-B437-4249-B4BA-231E26B906AB}" presName="compNode" presStyleCnt="0"/>
      <dgm:spPr/>
    </dgm:pt>
    <dgm:pt modelId="{3CA27B1C-CB13-4F67-B75B-DB4AB88B3010}" type="pres">
      <dgm:prSet presAssocID="{BC0FE976-B437-4249-B4BA-231E26B906AB}" presName="dummyConnPt" presStyleCnt="0"/>
      <dgm:spPr/>
    </dgm:pt>
    <dgm:pt modelId="{0C9585C4-6961-4CDA-85BC-FB71786BD373}" type="pres">
      <dgm:prSet presAssocID="{BC0FE976-B437-4249-B4BA-231E26B906AB}" presName="node" presStyleLbl="node1" presStyleIdx="0" presStyleCnt="9">
        <dgm:presLayoutVars>
          <dgm:bulletEnabled val="1"/>
        </dgm:presLayoutVars>
      </dgm:prSet>
      <dgm:spPr/>
      <dgm:t>
        <a:bodyPr/>
        <a:lstStyle/>
        <a:p>
          <a:endParaRPr lang="en-GB"/>
        </a:p>
      </dgm:t>
    </dgm:pt>
    <dgm:pt modelId="{B35D35FE-4DF9-4F22-8AC1-7F09F9A5981F}" type="pres">
      <dgm:prSet presAssocID="{440081B1-CA10-4C9E-8332-56DC26979916}" presName="sibTrans" presStyleLbl="bgSibTrans2D1" presStyleIdx="0" presStyleCnt="8"/>
      <dgm:spPr/>
      <dgm:t>
        <a:bodyPr/>
        <a:lstStyle/>
        <a:p>
          <a:endParaRPr lang="en-GB"/>
        </a:p>
      </dgm:t>
    </dgm:pt>
    <dgm:pt modelId="{8413ED17-16B0-45E4-BF49-93F44FA3C845}" type="pres">
      <dgm:prSet presAssocID="{E142B674-AF14-4D99-A8A5-994332C0F262}" presName="compNode" presStyleCnt="0"/>
      <dgm:spPr/>
    </dgm:pt>
    <dgm:pt modelId="{D018EA6A-90AF-4724-BECA-95FFC72DD764}" type="pres">
      <dgm:prSet presAssocID="{E142B674-AF14-4D99-A8A5-994332C0F262}" presName="dummyConnPt" presStyleCnt="0"/>
      <dgm:spPr/>
    </dgm:pt>
    <dgm:pt modelId="{F86C5627-E7DB-457D-B210-7100D62FA360}" type="pres">
      <dgm:prSet presAssocID="{E142B674-AF14-4D99-A8A5-994332C0F262}" presName="node" presStyleLbl="node1" presStyleIdx="1" presStyleCnt="9">
        <dgm:presLayoutVars>
          <dgm:bulletEnabled val="1"/>
        </dgm:presLayoutVars>
      </dgm:prSet>
      <dgm:spPr/>
      <dgm:t>
        <a:bodyPr/>
        <a:lstStyle/>
        <a:p>
          <a:endParaRPr lang="en-GB"/>
        </a:p>
      </dgm:t>
    </dgm:pt>
    <dgm:pt modelId="{ADF33B33-CD04-4273-8E21-FE0A4E7B27AA}" type="pres">
      <dgm:prSet presAssocID="{D49FD7E7-74E5-478C-B574-B43E015654DC}" presName="sibTrans" presStyleLbl="bgSibTrans2D1" presStyleIdx="1" presStyleCnt="8"/>
      <dgm:spPr/>
      <dgm:t>
        <a:bodyPr/>
        <a:lstStyle/>
        <a:p>
          <a:endParaRPr lang="en-GB"/>
        </a:p>
      </dgm:t>
    </dgm:pt>
    <dgm:pt modelId="{6C0EE6CC-159C-4B7C-B9AE-78B131BE8D7C}" type="pres">
      <dgm:prSet presAssocID="{0C4DA318-AEF7-4AEA-BCEF-EE830196E73E}" presName="compNode" presStyleCnt="0"/>
      <dgm:spPr/>
    </dgm:pt>
    <dgm:pt modelId="{7B52F23D-97C7-47A9-B706-E83196AB3B66}" type="pres">
      <dgm:prSet presAssocID="{0C4DA318-AEF7-4AEA-BCEF-EE830196E73E}" presName="dummyConnPt" presStyleCnt="0"/>
      <dgm:spPr/>
    </dgm:pt>
    <dgm:pt modelId="{25A44486-4A0A-4B0B-B7CB-C734471D5B57}" type="pres">
      <dgm:prSet presAssocID="{0C4DA318-AEF7-4AEA-BCEF-EE830196E73E}" presName="node" presStyleLbl="node1" presStyleIdx="2" presStyleCnt="9">
        <dgm:presLayoutVars>
          <dgm:bulletEnabled val="1"/>
        </dgm:presLayoutVars>
      </dgm:prSet>
      <dgm:spPr/>
      <dgm:t>
        <a:bodyPr/>
        <a:lstStyle/>
        <a:p>
          <a:endParaRPr lang="en-GB"/>
        </a:p>
      </dgm:t>
    </dgm:pt>
    <dgm:pt modelId="{1E7DD8E0-6710-479C-B313-FEC7B82D96D6}" type="pres">
      <dgm:prSet presAssocID="{03B184BB-8C15-46C7-A01D-0785A9BE749B}" presName="sibTrans" presStyleLbl="bgSibTrans2D1" presStyleIdx="2" presStyleCnt="8"/>
      <dgm:spPr/>
      <dgm:t>
        <a:bodyPr/>
        <a:lstStyle/>
        <a:p>
          <a:endParaRPr lang="en-GB"/>
        </a:p>
      </dgm:t>
    </dgm:pt>
    <dgm:pt modelId="{6F209F25-7A6A-4DB8-8B89-05BE1D5F705D}" type="pres">
      <dgm:prSet presAssocID="{B117CA9A-AC9D-46F2-AFFA-B635CF01A6FB}" presName="compNode" presStyleCnt="0"/>
      <dgm:spPr/>
    </dgm:pt>
    <dgm:pt modelId="{4B4545A7-B7D9-47FD-A0BB-F5395B71512D}" type="pres">
      <dgm:prSet presAssocID="{B117CA9A-AC9D-46F2-AFFA-B635CF01A6FB}" presName="dummyConnPt" presStyleCnt="0"/>
      <dgm:spPr/>
    </dgm:pt>
    <dgm:pt modelId="{C2A82EC5-8F08-413E-A215-257A421961D8}" type="pres">
      <dgm:prSet presAssocID="{B117CA9A-AC9D-46F2-AFFA-B635CF01A6FB}" presName="node" presStyleLbl="node1" presStyleIdx="3" presStyleCnt="9">
        <dgm:presLayoutVars>
          <dgm:bulletEnabled val="1"/>
        </dgm:presLayoutVars>
      </dgm:prSet>
      <dgm:spPr/>
      <dgm:t>
        <a:bodyPr/>
        <a:lstStyle/>
        <a:p>
          <a:endParaRPr lang="en-GB"/>
        </a:p>
      </dgm:t>
    </dgm:pt>
    <dgm:pt modelId="{8D635BF9-4E64-40E8-9728-FBC018187A5F}" type="pres">
      <dgm:prSet presAssocID="{B5F9E35A-28F5-4611-92C6-1B799BAA1543}" presName="sibTrans" presStyleLbl="bgSibTrans2D1" presStyleIdx="3" presStyleCnt="8"/>
      <dgm:spPr/>
      <dgm:t>
        <a:bodyPr/>
        <a:lstStyle/>
        <a:p>
          <a:endParaRPr lang="en-GB"/>
        </a:p>
      </dgm:t>
    </dgm:pt>
    <dgm:pt modelId="{869E1243-090E-4292-A0C9-C78452B8B2B4}" type="pres">
      <dgm:prSet presAssocID="{B88848EB-EDB7-4D03-9DF5-0A022B8DE44C}" presName="compNode" presStyleCnt="0"/>
      <dgm:spPr/>
    </dgm:pt>
    <dgm:pt modelId="{C386274E-E79F-4FF2-83BB-8EEA8B34C498}" type="pres">
      <dgm:prSet presAssocID="{B88848EB-EDB7-4D03-9DF5-0A022B8DE44C}" presName="dummyConnPt" presStyleCnt="0"/>
      <dgm:spPr/>
    </dgm:pt>
    <dgm:pt modelId="{037AFE40-F316-464D-A9F8-9CFD22D0703B}" type="pres">
      <dgm:prSet presAssocID="{B88848EB-EDB7-4D03-9DF5-0A022B8DE44C}" presName="node" presStyleLbl="node1" presStyleIdx="4" presStyleCnt="9">
        <dgm:presLayoutVars>
          <dgm:bulletEnabled val="1"/>
        </dgm:presLayoutVars>
      </dgm:prSet>
      <dgm:spPr/>
      <dgm:t>
        <a:bodyPr/>
        <a:lstStyle/>
        <a:p>
          <a:endParaRPr lang="en-GB"/>
        </a:p>
      </dgm:t>
    </dgm:pt>
    <dgm:pt modelId="{7CCAE033-1325-45CD-B078-97F95B19A99C}" type="pres">
      <dgm:prSet presAssocID="{B987DA2D-95D4-40BF-A825-9B3320452E55}" presName="sibTrans" presStyleLbl="bgSibTrans2D1" presStyleIdx="4" presStyleCnt="8"/>
      <dgm:spPr/>
      <dgm:t>
        <a:bodyPr/>
        <a:lstStyle/>
        <a:p>
          <a:endParaRPr lang="en-GB"/>
        </a:p>
      </dgm:t>
    </dgm:pt>
    <dgm:pt modelId="{AC049FBE-8882-40C8-A00F-9939AE1B49C5}" type="pres">
      <dgm:prSet presAssocID="{FDA85456-0D68-4593-B1FF-68CD5239032E}" presName="compNode" presStyleCnt="0"/>
      <dgm:spPr/>
    </dgm:pt>
    <dgm:pt modelId="{9409B978-9418-4DF7-88BA-4D60A3B541D0}" type="pres">
      <dgm:prSet presAssocID="{FDA85456-0D68-4593-B1FF-68CD5239032E}" presName="dummyConnPt" presStyleCnt="0"/>
      <dgm:spPr/>
    </dgm:pt>
    <dgm:pt modelId="{68A12855-AB0E-4051-9E15-3680421724AC}" type="pres">
      <dgm:prSet presAssocID="{FDA85456-0D68-4593-B1FF-68CD5239032E}" presName="node" presStyleLbl="node1" presStyleIdx="5" presStyleCnt="9">
        <dgm:presLayoutVars>
          <dgm:bulletEnabled val="1"/>
        </dgm:presLayoutVars>
      </dgm:prSet>
      <dgm:spPr/>
      <dgm:t>
        <a:bodyPr/>
        <a:lstStyle/>
        <a:p>
          <a:endParaRPr lang="en-GB"/>
        </a:p>
      </dgm:t>
    </dgm:pt>
    <dgm:pt modelId="{D6ECDAC7-A213-4298-8513-2486C2237FAD}" type="pres">
      <dgm:prSet presAssocID="{9150283D-4241-4B95-B4B0-5739EE6559AF}" presName="sibTrans" presStyleLbl="bgSibTrans2D1" presStyleIdx="5" presStyleCnt="8"/>
      <dgm:spPr/>
      <dgm:t>
        <a:bodyPr/>
        <a:lstStyle/>
        <a:p>
          <a:endParaRPr lang="en-GB"/>
        </a:p>
      </dgm:t>
    </dgm:pt>
    <dgm:pt modelId="{D091D8BF-6B2B-486D-BA98-3BCDF04DEE51}" type="pres">
      <dgm:prSet presAssocID="{010B0A82-A09A-42BD-93C1-3C0128D6AFDE}" presName="compNode" presStyleCnt="0"/>
      <dgm:spPr/>
    </dgm:pt>
    <dgm:pt modelId="{6DDFD579-3321-4AD9-A9CD-81A8218A48D0}" type="pres">
      <dgm:prSet presAssocID="{010B0A82-A09A-42BD-93C1-3C0128D6AFDE}" presName="dummyConnPt" presStyleCnt="0"/>
      <dgm:spPr/>
    </dgm:pt>
    <dgm:pt modelId="{DF8CA8B8-F531-4DC7-9A29-C838B4086659}" type="pres">
      <dgm:prSet presAssocID="{010B0A82-A09A-42BD-93C1-3C0128D6AFDE}" presName="node" presStyleLbl="node1" presStyleIdx="6" presStyleCnt="9">
        <dgm:presLayoutVars>
          <dgm:bulletEnabled val="1"/>
        </dgm:presLayoutVars>
      </dgm:prSet>
      <dgm:spPr/>
      <dgm:t>
        <a:bodyPr/>
        <a:lstStyle/>
        <a:p>
          <a:endParaRPr lang="en-GB"/>
        </a:p>
      </dgm:t>
    </dgm:pt>
    <dgm:pt modelId="{E3378F2F-3D48-4D07-904B-1790744EAF07}" type="pres">
      <dgm:prSet presAssocID="{A94D3525-E58F-4229-87E8-E317B0236786}" presName="sibTrans" presStyleLbl="bgSibTrans2D1" presStyleIdx="6" presStyleCnt="8"/>
      <dgm:spPr/>
      <dgm:t>
        <a:bodyPr/>
        <a:lstStyle/>
        <a:p>
          <a:endParaRPr lang="en-GB"/>
        </a:p>
      </dgm:t>
    </dgm:pt>
    <dgm:pt modelId="{5DCCB217-3939-4865-9A36-810A60D98B51}" type="pres">
      <dgm:prSet presAssocID="{9377F820-60D7-4B62-9C72-96EF8C06CF40}" presName="compNode" presStyleCnt="0"/>
      <dgm:spPr/>
    </dgm:pt>
    <dgm:pt modelId="{0B7F1E52-ABEA-4EB2-9C99-F57444C27ACD}" type="pres">
      <dgm:prSet presAssocID="{9377F820-60D7-4B62-9C72-96EF8C06CF40}" presName="dummyConnPt" presStyleCnt="0"/>
      <dgm:spPr/>
    </dgm:pt>
    <dgm:pt modelId="{38A43FF5-54F6-493A-B7DB-62561188B498}" type="pres">
      <dgm:prSet presAssocID="{9377F820-60D7-4B62-9C72-96EF8C06CF40}" presName="node" presStyleLbl="node1" presStyleIdx="7" presStyleCnt="9">
        <dgm:presLayoutVars>
          <dgm:bulletEnabled val="1"/>
        </dgm:presLayoutVars>
      </dgm:prSet>
      <dgm:spPr/>
      <dgm:t>
        <a:bodyPr/>
        <a:lstStyle/>
        <a:p>
          <a:endParaRPr lang="en-GB"/>
        </a:p>
      </dgm:t>
    </dgm:pt>
    <dgm:pt modelId="{49255DE8-959D-4F60-AFE6-570EDFDD517A}" type="pres">
      <dgm:prSet presAssocID="{61EAB137-FEC5-4DC7-9798-2AAF0044744B}" presName="sibTrans" presStyleLbl="bgSibTrans2D1" presStyleIdx="7" presStyleCnt="8"/>
      <dgm:spPr/>
      <dgm:t>
        <a:bodyPr/>
        <a:lstStyle/>
        <a:p>
          <a:endParaRPr lang="en-GB"/>
        </a:p>
      </dgm:t>
    </dgm:pt>
    <dgm:pt modelId="{0906CAFF-9628-48F5-8CC9-BA3F6F88ECD4}" type="pres">
      <dgm:prSet presAssocID="{171CEDA9-9AC0-49B0-B319-6568E19052D4}" presName="compNode" presStyleCnt="0"/>
      <dgm:spPr/>
    </dgm:pt>
    <dgm:pt modelId="{33A58BE5-3921-45A8-A1DF-0F5D290628A9}" type="pres">
      <dgm:prSet presAssocID="{171CEDA9-9AC0-49B0-B319-6568E19052D4}" presName="dummyConnPt" presStyleCnt="0"/>
      <dgm:spPr/>
    </dgm:pt>
    <dgm:pt modelId="{1E98C4EF-119D-4A65-8967-EFA0545CB622}" type="pres">
      <dgm:prSet presAssocID="{171CEDA9-9AC0-49B0-B319-6568E19052D4}" presName="node" presStyleLbl="node1" presStyleIdx="8" presStyleCnt="9">
        <dgm:presLayoutVars>
          <dgm:bulletEnabled val="1"/>
        </dgm:presLayoutVars>
      </dgm:prSet>
      <dgm:spPr/>
      <dgm:t>
        <a:bodyPr/>
        <a:lstStyle/>
        <a:p>
          <a:endParaRPr lang="en-GB"/>
        </a:p>
      </dgm:t>
    </dgm:pt>
  </dgm:ptLst>
  <dgm:cxnLst>
    <dgm:cxn modelId="{2B01C7EC-BA34-4752-A9EF-01F030E7DF16}" type="presOf" srcId="{B987DA2D-95D4-40BF-A825-9B3320452E55}" destId="{7CCAE033-1325-45CD-B078-97F95B19A99C}" srcOrd="0" destOrd="0" presId="urn:microsoft.com/office/officeart/2005/8/layout/bProcess4"/>
    <dgm:cxn modelId="{8A59D68B-FA0C-4DEB-A113-903C747C07D7}" srcId="{9CA8EC71-6C13-4101-A626-82ED266D7DD4}" destId="{FDA85456-0D68-4593-B1FF-68CD5239032E}" srcOrd="5" destOrd="0" parTransId="{00666516-451F-499B-9E3D-E677AEB9A99B}" sibTransId="{9150283D-4241-4B95-B4B0-5739EE6559AF}"/>
    <dgm:cxn modelId="{6C4C8FD8-B2E0-45B3-8852-599A2D3AFB18}" srcId="{9CA8EC71-6C13-4101-A626-82ED266D7DD4}" destId="{BC0FE976-B437-4249-B4BA-231E26B906AB}" srcOrd="0" destOrd="0" parTransId="{FFC8B82A-68BC-406B-B566-292C83AF91E0}" sibTransId="{440081B1-CA10-4C9E-8332-56DC26979916}"/>
    <dgm:cxn modelId="{54FA6CB1-742A-443C-A7CC-E9BAD062E5E8}" type="presOf" srcId="{9CA8EC71-6C13-4101-A626-82ED266D7DD4}" destId="{1B79C8CB-2C15-4F55-9E9E-7BBA7CD148CA}" srcOrd="0" destOrd="0" presId="urn:microsoft.com/office/officeart/2005/8/layout/bProcess4"/>
    <dgm:cxn modelId="{9D381DCF-C7C5-4E80-9C24-C82520547A91}" type="presOf" srcId="{BC0FE976-B437-4249-B4BA-231E26B906AB}" destId="{0C9585C4-6961-4CDA-85BC-FB71786BD373}" srcOrd="0" destOrd="0" presId="urn:microsoft.com/office/officeart/2005/8/layout/bProcess4"/>
    <dgm:cxn modelId="{2DDD3B17-0EA2-42BE-B31A-28EF93069000}" type="presOf" srcId="{03B184BB-8C15-46C7-A01D-0785A9BE749B}" destId="{1E7DD8E0-6710-479C-B313-FEC7B82D96D6}" srcOrd="0" destOrd="0" presId="urn:microsoft.com/office/officeart/2005/8/layout/bProcess4"/>
    <dgm:cxn modelId="{DDA39A23-E85F-417D-94BD-3BFBA2E6CFB6}" srcId="{9CA8EC71-6C13-4101-A626-82ED266D7DD4}" destId="{171CEDA9-9AC0-49B0-B319-6568E19052D4}" srcOrd="8" destOrd="0" parTransId="{FE09CF00-F690-45A4-8B59-6798AD0ACCC2}" sibTransId="{8E07AC37-C228-4830-9991-CFAF40AF5FE8}"/>
    <dgm:cxn modelId="{19302DB3-A477-4C25-A2F0-3AE0ACB43293}" type="presOf" srcId="{B5F9E35A-28F5-4611-92C6-1B799BAA1543}" destId="{8D635BF9-4E64-40E8-9728-FBC018187A5F}" srcOrd="0" destOrd="0" presId="urn:microsoft.com/office/officeart/2005/8/layout/bProcess4"/>
    <dgm:cxn modelId="{CBC0D5A4-588C-47CB-A299-D75C1F6D4563}" srcId="{9CA8EC71-6C13-4101-A626-82ED266D7DD4}" destId="{9377F820-60D7-4B62-9C72-96EF8C06CF40}" srcOrd="7" destOrd="0" parTransId="{910845D4-B2E9-4019-A4B2-7C46FCAF79DB}" sibTransId="{61EAB137-FEC5-4DC7-9798-2AAF0044744B}"/>
    <dgm:cxn modelId="{E2494BDF-28A6-44F4-9BBF-E70F56D9915A}" type="presOf" srcId="{9377F820-60D7-4B62-9C72-96EF8C06CF40}" destId="{38A43FF5-54F6-493A-B7DB-62561188B498}" srcOrd="0" destOrd="0" presId="urn:microsoft.com/office/officeart/2005/8/layout/bProcess4"/>
    <dgm:cxn modelId="{83FA82D7-9CED-4CE7-8531-B43397C35757}" type="presOf" srcId="{9150283D-4241-4B95-B4B0-5739EE6559AF}" destId="{D6ECDAC7-A213-4298-8513-2486C2237FAD}" srcOrd="0" destOrd="0" presId="urn:microsoft.com/office/officeart/2005/8/layout/bProcess4"/>
    <dgm:cxn modelId="{A92C407B-559E-433F-B738-134E46EACCF2}" srcId="{9CA8EC71-6C13-4101-A626-82ED266D7DD4}" destId="{E142B674-AF14-4D99-A8A5-994332C0F262}" srcOrd="1" destOrd="0" parTransId="{C367D037-94EC-46C1-9A22-5A3BAFDE3AD9}" sibTransId="{D49FD7E7-74E5-478C-B574-B43E015654DC}"/>
    <dgm:cxn modelId="{D14D9F51-CDB5-40DB-A365-82A3B4052B9B}" type="presOf" srcId="{FDA85456-0D68-4593-B1FF-68CD5239032E}" destId="{68A12855-AB0E-4051-9E15-3680421724AC}" srcOrd="0" destOrd="0" presId="urn:microsoft.com/office/officeart/2005/8/layout/bProcess4"/>
    <dgm:cxn modelId="{1B8F2F44-D933-4ABE-8BBD-CA9D9127A25F}" srcId="{9CA8EC71-6C13-4101-A626-82ED266D7DD4}" destId="{B88848EB-EDB7-4D03-9DF5-0A022B8DE44C}" srcOrd="4" destOrd="0" parTransId="{06F8206F-2E22-4130-9DFA-E5C2D23E7AED}" sibTransId="{B987DA2D-95D4-40BF-A825-9B3320452E55}"/>
    <dgm:cxn modelId="{FF237588-BB80-47CB-AE66-E019ADC46758}" srcId="{9CA8EC71-6C13-4101-A626-82ED266D7DD4}" destId="{010B0A82-A09A-42BD-93C1-3C0128D6AFDE}" srcOrd="6" destOrd="0" parTransId="{AC6E1670-29B8-4FD5-9128-D7392847CEB2}" sibTransId="{A94D3525-E58F-4229-87E8-E317B0236786}"/>
    <dgm:cxn modelId="{9D33E2A2-3C83-43C6-8C35-A08FBD356F40}" type="presOf" srcId="{E142B674-AF14-4D99-A8A5-994332C0F262}" destId="{F86C5627-E7DB-457D-B210-7100D62FA360}" srcOrd="0" destOrd="0" presId="urn:microsoft.com/office/officeart/2005/8/layout/bProcess4"/>
    <dgm:cxn modelId="{4A084F45-D1CF-406D-A25B-146DB152B9AC}" srcId="{9CA8EC71-6C13-4101-A626-82ED266D7DD4}" destId="{B117CA9A-AC9D-46F2-AFFA-B635CF01A6FB}" srcOrd="3" destOrd="0" parTransId="{2C02C1CB-D575-405B-9DD3-20B01C54F703}" sibTransId="{B5F9E35A-28F5-4611-92C6-1B799BAA1543}"/>
    <dgm:cxn modelId="{4C9A7E7F-E0A9-41FA-B5B1-34BAD1520845}" type="presOf" srcId="{B117CA9A-AC9D-46F2-AFFA-B635CF01A6FB}" destId="{C2A82EC5-8F08-413E-A215-257A421961D8}" srcOrd="0" destOrd="0" presId="urn:microsoft.com/office/officeart/2005/8/layout/bProcess4"/>
    <dgm:cxn modelId="{1D6C4FFF-47D8-43E9-BB4B-5FED2739EC41}" srcId="{9CA8EC71-6C13-4101-A626-82ED266D7DD4}" destId="{0C4DA318-AEF7-4AEA-BCEF-EE830196E73E}" srcOrd="2" destOrd="0" parTransId="{9E0522E3-9223-48FA-BFFB-326FD1120C12}" sibTransId="{03B184BB-8C15-46C7-A01D-0785A9BE749B}"/>
    <dgm:cxn modelId="{F623BB02-5C86-4A1B-9117-B7CE218839AA}" type="presOf" srcId="{D49FD7E7-74E5-478C-B574-B43E015654DC}" destId="{ADF33B33-CD04-4273-8E21-FE0A4E7B27AA}" srcOrd="0" destOrd="0" presId="urn:microsoft.com/office/officeart/2005/8/layout/bProcess4"/>
    <dgm:cxn modelId="{BB161FE8-0B49-4DF7-A0DB-90389E257A6A}" type="presOf" srcId="{A94D3525-E58F-4229-87E8-E317B0236786}" destId="{E3378F2F-3D48-4D07-904B-1790744EAF07}" srcOrd="0" destOrd="0" presId="urn:microsoft.com/office/officeart/2005/8/layout/bProcess4"/>
    <dgm:cxn modelId="{C7C378EA-0364-4687-B5F4-ABB1DA2A96FE}" type="presOf" srcId="{440081B1-CA10-4C9E-8332-56DC26979916}" destId="{B35D35FE-4DF9-4F22-8AC1-7F09F9A5981F}" srcOrd="0" destOrd="0" presId="urn:microsoft.com/office/officeart/2005/8/layout/bProcess4"/>
    <dgm:cxn modelId="{C4F392D6-F985-4E8C-B38E-A307BBE00748}" type="presOf" srcId="{171CEDA9-9AC0-49B0-B319-6568E19052D4}" destId="{1E98C4EF-119D-4A65-8967-EFA0545CB622}" srcOrd="0" destOrd="0" presId="urn:microsoft.com/office/officeart/2005/8/layout/bProcess4"/>
    <dgm:cxn modelId="{B0A3A5E7-4BBE-4BE6-A969-D48FB41B31B7}" type="presOf" srcId="{61EAB137-FEC5-4DC7-9798-2AAF0044744B}" destId="{49255DE8-959D-4F60-AFE6-570EDFDD517A}" srcOrd="0" destOrd="0" presId="urn:microsoft.com/office/officeart/2005/8/layout/bProcess4"/>
    <dgm:cxn modelId="{D81BEA71-06EF-4200-AF8B-CD254F0804E9}" type="presOf" srcId="{B88848EB-EDB7-4D03-9DF5-0A022B8DE44C}" destId="{037AFE40-F316-464D-A9F8-9CFD22D0703B}" srcOrd="0" destOrd="0" presId="urn:microsoft.com/office/officeart/2005/8/layout/bProcess4"/>
    <dgm:cxn modelId="{68E92650-955D-4D7D-950F-3AE56A2323E8}" type="presOf" srcId="{0C4DA318-AEF7-4AEA-BCEF-EE830196E73E}" destId="{25A44486-4A0A-4B0B-B7CB-C734471D5B57}" srcOrd="0" destOrd="0" presId="urn:microsoft.com/office/officeart/2005/8/layout/bProcess4"/>
    <dgm:cxn modelId="{B718C31A-57F3-4B2A-81EE-E82D8F3FEA35}" type="presOf" srcId="{010B0A82-A09A-42BD-93C1-3C0128D6AFDE}" destId="{DF8CA8B8-F531-4DC7-9A29-C838B4086659}" srcOrd="0" destOrd="0" presId="urn:microsoft.com/office/officeart/2005/8/layout/bProcess4"/>
    <dgm:cxn modelId="{DF61D2D2-07E7-4763-A02B-E692F26FE567}" type="presParOf" srcId="{1B79C8CB-2C15-4F55-9E9E-7BBA7CD148CA}" destId="{DBEAFB4A-17EF-40DA-83D3-33463C3CD700}" srcOrd="0" destOrd="0" presId="urn:microsoft.com/office/officeart/2005/8/layout/bProcess4"/>
    <dgm:cxn modelId="{CE230C33-D209-48A6-B08F-A4A48F9591D7}" type="presParOf" srcId="{DBEAFB4A-17EF-40DA-83D3-33463C3CD700}" destId="{3CA27B1C-CB13-4F67-B75B-DB4AB88B3010}" srcOrd="0" destOrd="0" presId="urn:microsoft.com/office/officeart/2005/8/layout/bProcess4"/>
    <dgm:cxn modelId="{B1D9600B-D79E-47B5-A7A6-8C7576F9722D}" type="presParOf" srcId="{DBEAFB4A-17EF-40DA-83D3-33463C3CD700}" destId="{0C9585C4-6961-4CDA-85BC-FB71786BD373}" srcOrd="1" destOrd="0" presId="urn:microsoft.com/office/officeart/2005/8/layout/bProcess4"/>
    <dgm:cxn modelId="{0B6F5DD0-E308-44A6-8943-6027C50FF287}" type="presParOf" srcId="{1B79C8CB-2C15-4F55-9E9E-7BBA7CD148CA}" destId="{B35D35FE-4DF9-4F22-8AC1-7F09F9A5981F}" srcOrd="1" destOrd="0" presId="urn:microsoft.com/office/officeart/2005/8/layout/bProcess4"/>
    <dgm:cxn modelId="{D771A092-43FB-400C-B275-F124F2675BA5}" type="presParOf" srcId="{1B79C8CB-2C15-4F55-9E9E-7BBA7CD148CA}" destId="{8413ED17-16B0-45E4-BF49-93F44FA3C845}" srcOrd="2" destOrd="0" presId="urn:microsoft.com/office/officeart/2005/8/layout/bProcess4"/>
    <dgm:cxn modelId="{96CB2FE2-CFAB-45BE-BB54-758191528E2D}" type="presParOf" srcId="{8413ED17-16B0-45E4-BF49-93F44FA3C845}" destId="{D018EA6A-90AF-4724-BECA-95FFC72DD764}" srcOrd="0" destOrd="0" presId="urn:microsoft.com/office/officeart/2005/8/layout/bProcess4"/>
    <dgm:cxn modelId="{3DADACCF-45C7-483A-B80C-074E50FC5669}" type="presParOf" srcId="{8413ED17-16B0-45E4-BF49-93F44FA3C845}" destId="{F86C5627-E7DB-457D-B210-7100D62FA360}" srcOrd="1" destOrd="0" presId="urn:microsoft.com/office/officeart/2005/8/layout/bProcess4"/>
    <dgm:cxn modelId="{A514F147-989F-45F7-9A4D-270A61B60CC9}" type="presParOf" srcId="{1B79C8CB-2C15-4F55-9E9E-7BBA7CD148CA}" destId="{ADF33B33-CD04-4273-8E21-FE0A4E7B27AA}" srcOrd="3" destOrd="0" presId="urn:microsoft.com/office/officeart/2005/8/layout/bProcess4"/>
    <dgm:cxn modelId="{19709F9B-9067-46F3-BF1C-626207090CE6}" type="presParOf" srcId="{1B79C8CB-2C15-4F55-9E9E-7BBA7CD148CA}" destId="{6C0EE6CC-159C-4B7C-B9AE-78B131BE8D7C}" srcOrd="4" destOrd="0" presId="urn:microsoft.com/office/officeart/2005/8/layout/bProcess4"/>
    <dgm:cxn modelId="{066E62E4-0870-431C-8AB5-9404DE918A8F}" type="presParOf" srcId="{6C0EE6CC-159C-4B7C-B9AE-78B131BE8D7C}" destId="{7B52F23D-97C7-47A9-B706-E83196AB3B66}" srcOrd="0" destOrd="0" presId="urn:microsoft.com/office/officeart/2005/8/layout/bProcess4"/>
    <dgm:cxn modelId="{8C401EE4-462E-41C5-9A1C-EA3671BB7B4F}" type="presParOf" srcId="{6C0EE6CC-159C-4B7C-B9AE-78B131BE8D7C}" destId="{25A44486-4A0A-4B0B-B7CB-C734471D5B57}" srcOrd="1" destOrd="0" presId="urn:microsoft.com/office/officeart/2005/8/layout/bProcess4"/>
    <dgm:cxn modelId="{7A2BB50D-A6E3-48C4-85B1-8BB7191A21E1}" type="presParOf" srcId="{1B79C8CB-2C15-4F55-9E9E-7BBA7CD148CA}" destId="{1E7DD8E0-6710-479C-B313-FEC7B82D96D6}" srcOrd="5" destOrd="0" presId="urn:microsoft.com/office/officeart/2005/8/layout/bProcess4"/>
    <dgm:cxn modelId="{212B988C-0E0E-4036-9D6B-186F95598F3E}" type="presParOf" srcId="{1B79C8CB-2C15-4F55-9E9E-7BBA7CD148CA}" destId="{6F209F25-7A6A-4DB8-8B89-05BE1D5F705D}" srcOrd="6" destOrd="0" presId="urn:microsoft.com/office/officeart/2005/8/layout/bProcess4"/>
    <dgm:cxn modelId="{B154125E-E039-4A30-87D7-4B0E487E7EC2}" type="presParOf" srcId="{6F209F25-7A6A-4DB8-8B89-05BE1D5F705D}" destId="{4B4545A7-B7D9-47FD-A0BB-F5395B71512D}" srcOrd="0" destOrd="0" presId="urn:microsoft.com/office/officeart/2005/8/layout/bProcess4"/>
    <dgm:cxn modelId="{D772B384-C29B-45E2-84FD-A3B51B76C971}" type="presParOf" srcId="{6F209F25-7A6A-4DB8-8B89-05BE1D5F705D}" destId="{C2A82EC5-8F08-413E-A215-257A421961D8}" srcOrd="1" destOrd="0" presId="urn:microsoft.com/office/officeart/2005/8/layout/bProcess4"/>
    <dgm:cxn modelId="{45E63438-BAFE-4B2F-A6CB-AD9A1BD57D25}" type="presParOf" srcId="{1B79C8CB-2C15-4F55-9E9E-7BBA7CD148CA}" destId="{8D635BF9-4E64-40E8-9728-FBC018187A5F}" srcOrd="7" destOrd="0" presId="urn:microsoft.com/office/officeart/2005/8/layout/bProcess4"/>
    <dgm:cxn modelId="{ECF64523-47DA-4B55-B04C-3662845736C4}" type="presParOf" srcId="{1B79C8CB-2C15-4F55-9E9E-7BBA7CD148CA}" destId="{869E1243-090E-4292-A0C9-C78452B8B2B4}" srcOrd="8" destOrd="0" presId="urn:microsoft.com/office/officeart/2005/8/layout/bProcess4"/>
    <dgm:cxn modelId="{A0B38F2B-2CB4-44E1-A2D1-5D52F1BD6E0E}" type="presParOf" srcId="{869E1243-090E-4292-A0C9-C78452B8B2B4}" destId="{C386274E-E79F-4FF2-83BB-8EEA8B34C498}" srcOrd="0" destOrd="0" presId="urn:microsoft.com/office/officeart/2005/8/layout/bProcess4"/>
    <dgm:cxn modelId="{66A2E029-F055-42BE-8BA2-48B619D08610}" type="presParOf" srcId="{869E1243-090E-4292-A0C9-C78452B8B2B4}" destId="{037AFE40-F316-464D-A9F8-9CFD22D0703B}" srcOrd="1" destOrd="0" presId="urn:microsoft.com/office/officeart/2005/8/layout/bProcess4"/>
    <dgm:cxn modelId="{A31DBDB2-FE15-4C1C-92C1-1D8F5FD4457F}" type="presParOf" srcId="{1B79C8CB-2C15-4F55-9E9E-7BBA7CD148CA}" destId="{7CCAE033-1325-45CD-B078-97F95B19A99C}" srcOrd="9" destOrd="0" presId="urn:microsoft.com/office/officeart/2005/8/layout/bProcess4"/>
    <dgm:cxn modelId="{22B2596F-1801-4FE0-8168-D45DC8C671F5}" type="presParOf" srcId="{1B79C8CB-2C15-4F55-9E9E-7BBA7CD148CA}" destId="{AC049FBE-8882-40C8-A00F-9939AE1B49C5}" srcOrd="10" destOrd="0" presId="urn:microsoft.com/office/officeart/2005/8/layout/bProcess4"/>
    <dgm:cxn modelId="{2FB2B13B-D9DB-47DE-86F5-52B895358A6E}" type="presParOf" srcId="{AC049FBE-8882-40C8-A00F-9939AE1B49C5}" destId="{9409B978-9418-4DF7-88BA-4D60A3B541D0}" srcOrd="0" destOrd="0" presId="urn:microsoft.com/office/officeart/2005/8/layout/bProcess4"/>
    <dgm:cxn modelId="{7E0A0766-0B13-4A88-B216-8E20F9ABB6C8}" type="presParOf" srcId="{AC049FBE-8882-40C8-A00F-9939AE1B49C5}" destId="{68A12855-AB0E-4051-9E15-3680421724AC}" srcOrd="1" destOrd="0" presId="urn:microsoft.com/office/officeart/2005/8/layout/bProcess4"/>
    <dgm:cxn modelId="{BD3E9397-A761-47EB-BBD1-EDE568BEB40A}" type="presParOf" srcId="{1B79C8CB-2C15-4F55-9E9E-7BBA7CD148CA}" destId="{D6ECDAC7-A213-4298-8513-2486C2237FAD}" srcOrd="11" destOrd="0" presId="urn:microsoft.com/office/officeart/2005/8/layout/bProcess4"/>
    <dgm:cxn modelId="{A5393853-BEEF-4839-AFB8-2581778F5EF9}" type="presParOf" srcId="{1B79C8CB-2C15-4F55-9E9E-7BBA7CD148CA}" destId="{D091D8BF-6B2B-486D-BA98-3BCDF04DEE51}" srcOrd="12" destOrd="0" presId="urn:microsoft.com/office/officeart/2005/8/layout/bProcess4"/>
    <dgm:cxn modelId="{75CE47DF-A8B0-4E6B-A261-A03E0618FBEA}" type="presParOf" srcId="{D091D8BF-6B2B-486D-BA98-3BCDF04DEE51}" destId="{6DDFD579-3321-4AD9-A9CD-81A8218A48D0}" srcOrd="0" destOrd="0" presId="urn:microsoft.com/office/officeart/2005/8/layout/bProcess4"/>
    <dgm:cxn modelId="{D9002332-B720-463A-9743-9014B400A04C}" type="presParOf" srcId="{D091D8BF-6B2B-486D-BA98-3BCDF04DEE51}" destId="{DF8CA8B8-F531-4DC7-9A29-C838B4086659}" srcOrd="1" destOrd="0" presId="urn:microsoft.com/office/officeart/2005/8/layout/bProcess4"/>
    <dgm:cxn modelId="{6390B01F-788F-44F7-B95A-7A0785C82FFD}" type="presParOf" srcId="{1B79C8CB-2C15-4F55-9E9E-7BBA7CD148CA}" destId="{E3378F2F-3D48-4D07-904B-1790744EAF07}" srcOrd="13" destOrd="0" presId="urn:microsoft.com/office/officeart/2005/8/layout/bProcess4"/>
    <dgm:cxn modelId="{BF22F823-8515-468B-A84A-3ED2D863A39B}" type="presParOf" srcId="{1B79C8CB-2C15-4F55-9E9E-7BBA7CD148CA}" destId="{5DCCB217-3939-4865-9A36-810A60D98B51}" srcOrd="14" destOrd="0" presId="urn:microsoft.com/office/officeart/2005/8/layout/bProcess4"/>
    <dgm:cxn modelId="{DC18DC8A-64B8-4D57-AF29-5C41C3968A28}" type="presParOf" srcId="{5DCCB217-3939-4865-9A36-810A60D98B51}" destId="{0B7F1E52-ABEA-4EB2-9C99-F57444C27ACD}" srcOrd="0" destOrd="0" presId="urn:microsoft.com/office/officeart/2005/8/layout/bProcess4"/>
    <dgm:cxn modelId="{7AF2282C-DDB9-450C-9096-35AB6C1C96FC}" type="presParOf" srcId="{5DCCB217-3939-4865-9A36-810A60D98B51}" destId="{38A43FF5-54F6-493A-B7DB-62561188B498}" srcOrd="1" destOrd="0" presId="urn:microsoft.com/office/officeart/2005/8/layout/bProcess4"/>
    <dgm:cxn modelId="{D77C9413-97F3-4A6B-B0AA-65533A7DCB4D}" type="presParOf" srcId="{1B79C8CB-2C15-4F55-9E9E-7BBA7CD148CA}" destId="{49255DE8-959D-4F60-AFE6-570EDFDD517A}" srcOrd="15" destOrd="0" presId="urn:microsoft.com/office/officeart/2005/8/layout/bProcess4"/>
    <dgm:cxn modelId="{4A7F74B8-AEF0-461D-BD48-9BD47E36804E}" type="presParOf" srcId="{1B79C8CB-2C15-4F55-9E9E-7BBA7CD148CA}" destId="{0906CAFF-9628-48F5-8CC9-BA3F6F88ECD4}" srcOrd="16" destOrd="0" presId="urn:microsoft.com/office/officeart/2005/8/layout/bProcess4"/>
    <dgm:cxn modelId="{C1AAC57A-AE10-4772-AA3C-5AC49D9816E4}" type="presParOf" srcId="{0906CAFF-9628-48F5-8CC9-BA3F6F88ECD4}" destId="{33A58BE5-3921-45A8-A1DF-0F5D290628A9}" srcOrd="0" destOrd="0" presId="urn:microsoft.com/office/officeart/2005/8/layout/bProcess4"/>
    <dgm:cxn modelId="{F0AE3946-0254-4A11-A28A-78911FCB73A3}" type="presParOf" srcId="{0906CAFF-9628-48F5-8CC9-BA3F6F88ECD4}" destId="{1E98C4EF-119D-4A65-8967-EFA0545CB62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B1C1B-0BAE-AE4B-8F7A-1A484EE2AABA}">
      <dsp:nvSpPr>
        <dsp:cNvPr id="0" name=""/>
        <dsp:cNvSpPr/>
      </dsp:nvSpPr>
      <dsp:spPr>
        <a:xfrm>
          <a:off x="2116620" y="926948"/>
          <a:ext cx="2490470" cy="246609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South West AAC Hub</a:t>
          </a:r>
          <a:endParaRPr lang="en-US" sz="2000" kern="1200" dirty="0"/>
        </a:p>
      </dsp:txBody>
      <dsp:txXfrm>
        <a:off x="2481341" y="1288099"/>
        <a:ext cx="1761028" cy="1743794"/>
      </dsp:txXfrm>
    </dsp:sp>
    <dsp:sp modelId="{56426C99-DBE3-5642-8BF9-17FFA0F6B920}">
      <dsp:nvSpPr>
        <dsp:cNvPr id="0" name=""/>
        <dsp:cNvSpPr/>
      </dsp:nvSpPr>
      <dsp:spPr>
        <a:xfrm rot="19830177">
          <a:off x="4356060" y="1201848"/>
          <a:ext cx="1342776" cy="31829"/>
        </a:xfrm>
        <a:custGeom>
          <a:avLst/>
          <a:gdLst/>
          <a:ahLst/>
          <a:cxnLst/>
          <a:rect l="0" t="0" r="0" b="0"/>
          <a:pathLst>
            <a:path>
              <a:moveTo>
                <a:pt x="0" y="15914"/>
              </a:moveTo>
              <a:lnTo>
                <a:pt x="1342776" y="159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93878" y="1184194"/>
        <a:ext cx="67138" cy="67138"/>
      </dsp:txXfrm>
    </dsp:sp>
    <dsp:sp modelId="{2B8ADF42-ECCD-DA4C-A69E-973087DBDB6E}">
      <dsp:nvSpPr>
        <dsp:cNvPr id="0" name=""/>
        <dsp:cNvSpPr/>
      </dsp:nvSpPr>
      <dsp:spPr>
        <a:xfrm>
          <a:off x="5534756" y="0"/>
          <a:ext cx="1188955" cy="11889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endParaRPr lang="en-US" sz="1400" kern="1200" dirty="0"/>
        </a:p>
      </dsp:txBody>
      <dsp:txXfrm>
        <a:off x="5708874" y="174118"/>
        <a:ext cx="840719" cy="840719"/>
      </dsp:txXfrm>
    </dsp:sp>
    <dsp:sp modelId="{F23C121E-AA99-4649-8134-FE33976F1395}">
      <dsp:nvSpPr>
        <dsp:cNvPr id="0" name=""/>
        <dsp:cNvSpPr/>
      </dsp:nvSpPr>
      <dsp:spPr>
        <a:xfrm rot="2265894">
          <a:off x="4303810" y="3017290"/>
          <a:ext cx="370407" cy="31829"/>
        </a:xfrm>
        <a:custGeom>
          <a:avLst/>
          <a:gdLst/>
          <a:ahLst/>
          <a:cxnLst/>
          <a:rect l="0" t="0" r="0" b="0"/>
          <a:pathLst>
            <a:path>
              <a:moveTo>
                <a:pt x="0" y="15914"/>
              </a:moveTo>
              <a:lnTo>
                <a:pt x="370407" y="159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79754" y="3023945"/>
        <a:ext cx="18520" cy="18520"/>
      </dsp:txXfrm>
    </dsp:sp>
    <dsp:sp modelId="{ED9A8001-58C5-6948-8171-C6D7FEE1975F}">
      <dsp:nvSpPr>
        <dsp:cNvPr id="0" name=""/>
        <dsp:cNvSpPr/>
      </dsp:nvSpPr>
      <dsp:spPr>
        <a:xfrm>
          <a:off x="4510898" y="2916222"/>
          <a:ext cx="1188955" cy="11889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b="1" kern="1200" dirty="0"/>
        </a:p>
      </dsp:txBody>
      <dsp:txXfrm>
        <a:off x="4685016" y="3090340"/>
        <a:ext cx="840719" cy="840719"/>
      </dsp:txXfrm>
    </dsp:sp>
    <dsp:sp modelId="{DFE33703-682E-414A-8198-0D02E6CDF582}">
      <dsp:nvSpPr>
        <dsp:cNvPr id="0" name=""/>
        <dsp:cNvSpPr/>
      </dsp:nvSpPr>
      <dsp:spPr>
        <a:xfrm rot="8624043">
          <a:off x="2003031" y="2995469"/>
          <a:ext cx="396713" cy="31829"/>
        </a:xfrm>
        <a:custGeom>
          <a:avLst/>
          <a:gdLst/>
          <a:ahLst/>
          <a:cxnLst/>
          <a:rect l="0" t="0" r="0" b="0"/>
          <a:pathLst>
            <a:path>
              <a:moveTo>
                <a:pt x="0" y="15914"/>
              </a:moveTo>
              <a:lnTo>
                <a:pt x="396713" y="159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91470" y="3001466"/>
        <a:ext cx="19835" cy="19835"/>
      </dsp:txXfrm>
    </dsp:sp>
    <dsp:sp modelId="{B23B755C-ECA5-7249-B438-4351C7D941DE}">
      <dsp:nvSpPr>
        <dsp:cNvPr id="0" name=""/>
        <dsp:cNvSpPr/>
      </dsp:nvSpPr>
      <dsp:spPr>
        <a:xfrm>
          <a:off x="967663" y="2885894"/>
          <a:ext cx="1188955" cy="11889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b="1" kern="1200" dirty="0"/>
        </a:p>
      </dsp:txBody>
      <dsp:txXfrm>
        <a:off x="1141781" y="3060012"/>
        <a:ext cx="840719" cy="840719"/>
      </dsp:txXfrm>
    </dsp:sp>
    <dsp:sp modelId="{56689223-3B33-BB4B-AADD-0B6DC03B8A7D}">
      <dsp:nvSpPr>
        <dsp:cNvPr id="0" name=""/>
        <dsp:cNvSpPr/>
      </dsp:nvSpPr>
      <dsp:spPr>
        <a:xfrm rot="12973203">
          <a:off x="2003539" y="1294011"/>
          <a:ext cx="395388" cy="31829"/>
        </a:xfrm>
        <a:custGeom>
          <a:avLst/>
          <a:gdLst/>
          <a:ahLst/>
          <a:cxnLst/>
          <a:rect l="0" t="0" r="0" b="0"/>
          <a:pathLst>
            <a:path>
              <a:moveTo>
                <a:pt x="0" y="15914"/>
              </a:moveTo>
              <a:lnTo>
                <a:pt x="395388" y="159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91348" y="1300041"/>
        <a:ext cx="19769" cy="19769"/>
      </dsp:txXfrm>
    </dsp:sp>
    <dsp:sp modelId="{D7891578-AF34-BC4A-A830-0EBF118971A9}">
      <dsp:nvSpPr>
        <dsp:cNvPr id="0" name=""/>
        <dsp:cNvSpPr/>
      </dsp:nvSpPr>
      <dsp:spPr>
        <a:xfrm>
          <a:off x="967667" y="247362"/>
          <a:ext cx="1188955" cy="11889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b="1" kern="1200" dirty="0"/>
        </a:p>
      </dsp:txBody>
      <dsp:txXfrm>
        <a:off x="1141785" y="421480"/>
        <a:ext cx="840719" cy="840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7CF7983E-5068-440F-BECA-9ED0BBC29175}" type="datetimeFigureOut">
              <a:rPr lang="en-GB" smtClean="0"/>
              <a:t>11/06/2014</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A52075DA-983F-4AC4-BDFD-74EE3DEE38AF}" type="slidenum">
              <a:rPr lang="en-GB" smtClean="0"/>
              <a:t>‹#›</a:t>
            </a:fld>
            <a:endParaRPr lang="en-GB"/>
          </a:p>
        </p:txBody>
      </p:sp>
    </p:spTree>
    <p:extLst>
      <p:ext uri="{BB962C8B-B14F-4D97-AF65-F5344CB8AC3E}">
        <p14:creationId xmlns:p14="http://schemas.microsoft.com/office/powerpoint/2010/main" val="3638126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2075DA-983F-4AC4-BDFD-74EE3DEE38AF}" type="slidenum">
              <a:rPr lang="en-GB" smtClean="0"/>
              <a:t>1</a:t>
            </a:fld>
            <a:endParaRPr lang="en-GB"/>
          </a:p>
        </p:txBody>
      </p:sp>
    </p:spTree>
    <p:extLst>
      <p:ext uri="{BB962C8B-B14F-4D97-AF65-F5344CB8AC3E}">
        <p14:creationId xmlns:p14="http://schemas.microsoft.com/office/powerpoint/2010/main" val="951040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2075DA-983F-4AC4-BDFD-74EE3DEE38AF}" type="slidenum">
              <a:rPr lang="en-GB" smtClean="0"/>
              <a:t>10</a:t>
            </a:fld>
            <a:endParaRPr lang="en-GB"/>
          </a:p>
        </p:txBody>
      </p:sp>
    </p:spTree>
    <p:extLst>
      <p:ext uri="{BB962C8B-B14F-4D97-AF65-F5344CB8AC3E}">
        <p14:creationId xmlns:p14="http://schemas.microsoft.com/office/powerpoint/2010/main" val="3648847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Basic cost accounting information from our finance department</a:t>
            </a:r>
            <a:r>
              <a:rPr lang="en-GB" baseline="0" dirty="0" smtClean="0"/>
              <a:t> provided me with this rudimentary, and self-generated, pricing information for our service at present. </a:t>
            </a:r>
          </a:p>
          <a:p>
            <a:endParaRPr lang="en-GB" baseline="0" dirty="0" smtClean="0"/>
          </a:p>
          <a:p>
            <a:r>
              <a:rPr lang="en-GB" baseline="0" dirty="0" smtClean="0"/>
              <a:t>The service is an integral part of the wider SLT service however, so the equipment budget is not ring fenced.</a:t>
            </a:r>
          </a:p>
          <a:p>
            <a:endParaRPr lang="en-GB" baseline="0" dirty="0" smtClean="0"/>
          </a:p>
          <a:p>
            <a:r>
              <a:rPr lang="en-GB" baseline="0" dirty="0" smtClean="0"/>
              <a:t>Certain fixed costs and overheads are not included here (rent, services, A&amp;C support </a:t>
            </a:r>
            <a:r>
              <a:rPr lang="en-GB" baseline="0" dirty="0" err="1" smtClean="0"/>
              <a:t>etc</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A52075DA-983F-4AC4-BDFD-74EE3DEE38AF}" type="slidenum">
              <a:rPr lang="en-GB" smtClean="0"/>
              <a:t>11</a:t>
            </a:fld>
            <a:endParaRPr lang="en-GB"/>
          </a:p>
        </p:txBody>
      </p:sp>
    </p:spTree>
    <p:extLst>
      <p:ext uri="{BB962C8B-B14F-4D97-AF65-F5344CB8AC3E}">
        <p14:creationId xmlns:p14="http://schemas.microsoft.com/office/powerpoint/2010/main" val="3849464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2075DA-983F-4AC4-BDFD-74EE3DEE38AF}" type="slidenum">
              <a:rPr lang="en-GB" smtClean="0"/>
              <a:t>12</a:t>
            </a:fld>
            <a:endParaRPr lang="en-GB"/>
          </a:p>
        </p:txBody>
      </p:sp>
    </p:spTree>
    <p:extLst>
      <p:ext uri="{BB962C8B-B14F-4D97-AF65-F5344CB8AC3E}">
        <p14:creationId xmlns:p14="http://schemas.microsoft.com/office/powerpoint/2010/main" val="3910097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W</a:t>
            </a:r>
            <a:r>
              <a:rPr lang="en-GB" dirty="0" smtClean="0"/>
              <a:t>e provide a range of low tech equipment available for long term loan – include talking</a:t>
            </a:r>
            <a:r>
              <a:rPr lang="en-GB" baseline="0" dirty="0" smtClean="0"/>
              <a:t> photo albums and </a:t>
            </a:r>
            <a:r>
              <a:rPr lang="en-GB" baseline="0" dirty="0" err="1" smtClean="0"/>
              <a:t>etran</a:t>
            </a:r>
            <a:r>
              <a:rPr lang="en-GB" baseline="0" dirty="0" smtClean="0"/>
              <a:t> frames. Our </a:t>
            </a:r>
            <a:r>
              <a:rPr lang="en-GB" baseline="0" dirty="0" err="1" smtClean="0"/>
              <a:t>SLTa</a:t>
            </a:r>
            <a:r>
              <a:rPr lang="en-GB" baseline="0" dirty="0" smtClean="0"/>
              <a:t> is largely responsible for putting together bespoke communication books and charts.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Largely due to the longevity of the service, we have established a large library of mid-tech and hi-tech equipment such as:</a:t>
            </a:r>
          </a:p>
          <a:p>
            <a:r>
              <a:rPr lang="en-GB" baseline="0" dirty="0" err="1" smtClean="0"/>
              <a:t>Lightwriters</a:t>
            </a:r>
            <a:r>
              <a:rPr lang="en-GB" baseline="0" dirty="0" smtClean="0"/>
              <a:t> (SL35s and SL40s)</a:t>
            </a:r>
          </a:p>
          <a:p>
            <a:r>
              <a:rPr lang="en-GB" baseline="0" dirty="0" err="1" smtClean="0"/>
              <a:t>Lightwriter</a:t>
            </a:r>
            <a:r>
              <a:rPr lang="en-GB" baseline="0" dirty="0" smtClean="0"/>
              <a:t> Swift </a:t>
            </a:r>
          </a:p>
          <a:p>
            <a:r>
              <a:rPr lang="en-GB" baseline="0" dirty="0" err="1" smtClean="0"/>
              <a:t>Vpens</a:t>
            </a:r>
            <a:endParaRPr lang="en-GB" baseline="0" dirty="0" smtClean="0"/>
          </a:p>
          <a:p>
            <a:r>
              <a:rPr lang="en-GB" baseline="0" dirty="0" smtClean="0"/>
              <a:t>A selection of amplifiers</a:t>
            </a:r>
          </a:p>
          <a:p>
            <a:endParaRPr lang="en-GB" baseline="0" dirty="0" smtClean="0"/>
          </a:p>
          <a:p>
            <a:r>
              <a:rPr lang="en-GB" baseline="0" dirty="0" smtClean="0"/>
              <a:t>We have some computer equipment too, although this is currently not available via our long term loan system.</a:t>
            </a:r>
          </a:p>
          <a:p>
            <a:r>
              <a:rPr lang="en-GB" baseline="0" dirty="0" smtClean="0"/>
              <a:t>Laptops (Grid2, Step by Step, Smart </a:t>
            </a:r>
            <a:r>
              <a:rPr lang="en-GB" baseline="0" dirty="0" err="1" smtClean="0"/>
              <a:t>Nav</a:t>
            </a:r>
            <a:r>
              <a:rPr lang="en-GB" baseline="0" dirty="0" smtClean="0"/>
              <a:t>, Joy cables, SWORD)</a:t>
            </a:r>
          </a:p>
          <a:p>
            <a:r>
              <a:rPr lang="en-GB" baseline="0" dirty="0" err="1" smtClean="0"/>
              <a:t>Ipads</a:t>
            </a:r>
            <a:r>
              <a:rPr lang="en-GB" baseline="0" dirty="0" smtClean="0"/>
              <a:t> and </a:t>
            </a:r>
            <a:r>
              <a:rPr lang="en-GB" baseline="0" dirty="0" err="1" smtClean="0"/>
              <a:t>ipod</a:t>
            </a:r>
            <a:r>
              <a:rPr lang="en-GB" baseline="0" dirty="0" smtClean="0"/>
              <a:t> touches (with P2G and Predictable)</a:t>
            </a:r>
          </a:p>
          <a:p>
            <a:r>
              <a:rPr lang="en-GB" baseline="0" dirty="0" smtClean="0"/>
              <a:t>And our most recent addition – a </a:t>
            </a:r>
            <a:r>
              <a:rPr lang="en-GB" baseline="0" dirty="0" err="1" smtClean="0"/>
              <a:t>tobii</a:t>
            </a:r>
            <a:r>
              <a:rPr lang="en-GB" baseline="0" dirty="0" smtClean="0"/>
              <a:t> PC Eye Go</a:t>
            </a:r>
          </a:p>
          <a:p>
            <a:endParaRPr lang="en-GB" baseline="0" dirty="0" smtClean="0"/>
          </a:p>
        </p:txBody>
      </p:sp>
      <p:sp>
        <p:nvSpPr>
          <p:cNvPr id="4" name="Slide Number Placeholder 3"/>
          <p:cNvSpPr>
            <a:spLocks noGrp="1"/>
          </p:cNvSpPr>
          <p:nvPr>
            <p:ph type="sldNum" sz="quarter" idx="10"/>
          </p:nvPr>
        </p:nvSpPr>
        <p:spPr/>
        <p:txBody>
          <a:bodyPr/>
          <a:lstStyle/>
          <a:p>
            <a:fld id="{A52075DA-983F-4AC4-BDFD-74EE3DEE38AF}" type="slidenum">
              <a:rPr lang="en-GB" smtClean="0"/>
              <a:t>13</a:t>
            </a:fld>
            <a:endParaRPr lang="en-GB"/>
          </a:p>
        </p:txBody>
      </p:sp>
    </p:spTree>
    <p:extLst>
      <p:ext uri="{BB962C8B-B14F-4D97-AF65-F5344CB8AC3E}">
        <p14:creationId xmlns:p14="http://schemas.microsoft.com/office/powerpoint/2010/main" val="3492850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use Microsoft Access</a:t>
            </a:r>
            <a:r>
              <a:rPr lang="en-GB" baseline="0" dirty="0" smtClean="0"/>
              <a:t> to keep a database of the equipment.</a:t>
            </a:r>
          </a:p>
          <a:p>
            <a:endParaRPr lang="en-GB" baseline="0" dirty="0" smtClean="0"/>
          </a:p>
          <a:p>
            <a:r>
              <a:rPr lang="en-GB" baseline="0" dirty="0" smtClean="0"/>
              <a:t>All new equipment is logged as soon as it arrives in the department. </a:t>
            </a:r>
          </a:p>
          <a:p>
            <a:r>
              <a:rPr lang="en-GB" baseline="0" dirty="0" smtClean="0"/>
              <a:t>All loans are logged out (any items that leave the department)</a:t>
            </a:r>
          </a:p>
          <a:p>
            <a:r>
              <a:rPr lang="en-GB" baseline="0" dirty="0" smtClean="0"/>
              <a:t>All repairs are logged.</a:t>
            </a:r>
          </a:p>
          <a:p>
            <a:endParaRPr lang="en-GB" baseline="0" dirty="0" smtClean="0"/>
          </a:p>
          <a:p>
            <a:r>
              <a:rPr lang="en-GB" baseline="0" dirty="0" smtClean="0"/>
              <a:t>Reports can be run each year to identify the items that have been loaned, loan periods etc.</a:t>
            </a:r>
          </a:p>
          <a:p>
            <a:r>
              <a:rPr lang="en-GB" baseline="0" dirty="0" smtClean="0"/>
              <a:t>The system is used to audit the equipment library each year.</a:t>
            </a:r>
            <a:endParaRPr lang="en-GB" dirty="0"/>
          </a:p>
        </p:txBody>
      </p:sp>
      <p:sp>
        <p:nvSpPr>
          <p:cNvPr id="4" name="Slide Number Placeholder 3"/>
          <p:cNvSpPr>
            <a:spLocks noGrp="1"/>
          </p:cNvSpPr>
          <p:nvPr>
            <p:ph type="sldNum" sz="quarter" idx="10"/>
          </p:nvPr>
        </p:nvSpPr>
        <p:spPr/>
        <p:txBody>
          <a:bodyPr/>
          <a:lstStyle/>
          <a:p>
            <a:fld id="{A52075DA-983F-4AC4-BDFD-74EE3DEE38AF}" type="slidenum">
              <a:rPr lang="en-GB" smtClean="0"/>
              <a:t>14</a:t>
            </a:fld>
            <a:endParaRPr lang="en-GB"/>
          </a:p>
        </p:txBody>
      </p:sp>
    </p:spTree>
    <p:extLst>
      <p:ext uri="{BB962C8B-B14F-4D97-AF65-F5344CB8AC3E}">
        <p14:creationId xmlns:p14="http://schemas.microsoft.com/office/powerpoint/2010/main" val="2148047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Support from trust IT department at present.</a:t>
            </a:r>
            <a:r>
              <a:rPr lang="en-GB" baseline="0" dirty="0" smtClean="0"/>
              <a:t> Trial – to be reviewed in 1 year to monitor the level of </a:t>
            </a:r>
            <a:r>
              <a:rPr lang="en-GB" baseline="0" dirty="0" err="1" smtClean="0"/>
              <a:t>suport</a:t>
            </a:r>
            <a:r>
              <a:rPr lang="en-GB" baseline="0" dirty="0" smtClean="0"/>
              <a:t> we require an whether this will need to be charged for in future.</a:t>
            </a:r>
            <a:endParaRPr lang="en-GB" dirty="0" smtClean="0"/>
          </a:p>
          <a:p>
            <a:r>
              <a:rPr lang="en-GB" dirty="0" smtClean="0"/>
              <a:t>Medical</a:t>
            </a:r>
            <a:r>
              <a:rPr lang="en-GB" baseline="0" dirty="0" smtClean="0"/>
              <a:t> Engineering via trust contract with acute hospital trust</a:t>
            </a:r>
          </a:p>
          <a:p>
            <a:r>
              <a:rPr lang="en-GB" baseline="0" dirty="0" smtClean="0"/>
              <a:t>Info governance – became interested in the service as we increased our stock of IT equipment</a:t>
            </a:r>
          </a:p>
          <a:p>
            <a:r>
              <a:rPr lang="en-GB" baseline="0" dirty="0" smtClean="0"/>
              <a:t>Industry companies – </a:t>
            </a:r>
            <a:r>
              <a:rPr lang="en-GB" baseline="0" dirty="0" err="1" smtClean="0"/>
              <a:t>esp</a:t>
            </a:r>
            <a:r>
              <a:rPr lang="en-GB" baseline="0" dirty="0" smtClean="0"/>
              <a:t> </a:t>
            </a:r>
            <a:r>
              <a:rPr lang="en-GB" baseline="0" dirty="0" err="1" smtClean="0"/>
              <a:t>Smartbox</a:t>
            </a:r>
            <a:r>
              <a:rPr lang="en-GB" baseline="0" dirty="0" smtClean="0"/>
              <a:t> (who are local) and TC – whom CH had a historical relationship with and who have always supported us due to our large stock of LWs</a:t>
            </a:r>
            <a:endParaRPr lang="en-GB" dirty="0"/>
          </a:p>
        </p:txBody>
      </p:sp>
      <p:sp>
        <p:nvSpPr>
          <p:cNvPr id="4" name="Slide Number Placeholder 3"/>
          <p:cNvSpPr>
            <a:spLocks noGrp="1"/>
          </p:cNvSpPr>
          <p:nvPr>
            <p:ph type="sldNum" sz="quarter" idx="10"/>
          </p:nvPr>
        </p:nvSpPr>
        <p:spPr/>
        <p:txBody>
          <a:bodyPr/>
          <a:lstStyle/>
          <a:p>
            <a:fld id="{A52075DA-983F-4AC4-BDFD-74EE3DEE38AF}" type="slidenum">
              <a:rPr lang="en-GB" smtClean="0"/>
              <a:t>15</a:t>
            </a:fld>
            <a:endParaRPr lang="en-GB"/>
          </a:p>
        </p:txBody>
      </p:sp>
    </p:spTree>
    <p:extLst>
      <p:ext uri="{BB962C8B-B14F-4D97-AF65-F5344CB8AC3E}">
        <p14:creationId xmlns:p14="http://schemas.microsoft.com/office/powerpoint/2010/main" val="1766431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Referrals – from</a:t>
            </a:r>
            <a:r>
              <a:rPr lang="en-GB" baseline="0" dirty="0" smtClean="0"/>
              <a:t> external referrers and internally from therapists working in the </a:t>
            </a:r>
            <a:r>
              <a:rPr lang="en-GB" baseline="0" dirty="0" err="1" smtClean="0"/>
              <a:t>dept</a:t>
            </a:r>
            <a:endParaRPr lang="en-GB" baseline="0" dirty="0" smtClean="0"/>
          </a:p>
          <a:p>
            <a:endParaRPr lang="en-GB" baseline="0" dirty="0" smtClean="0"/>
          </a:p>
          <a:p>
            <a:r>
              <a:rPr lang="en-GB" baseline="0" dirty="0" smtClean="0"/>
              <a:t>Assessment – carried out by individual SLTs, as joint assessments and as specialist assessments within the team</a:t>
            </a:r>
          </a:p>
          <a:p>
            <a:endParaRPr lang="en-GB" baseline="0" dirty="0" smtClean="0"/>
          </a:p>
          <a:p>
            <a:r>
              <a:rPr lang="en-GB" baseline="0" dirty="0" smtClean="0"/>
              <a:t>Loans – arranged following assessment. Some equipment (e.g. eye-gaze camera) is for demonstration only. Computers and iPads can be loaned for periods up to 3 months in order for </a:t>
            </a:r>
            <a:r>
              <a:rPr lang="en-GB" baseline="0" dirty="0" err="1" smtClean="0"/>
              <a:t>pt</a:t>
            </a:r>
            <a:r>
              <a:rPr lang="en-GB" baseline="0" dirty="0" smtClean="0"/>
              <a:t> and therapist to establish whether private/charitable purchase is appropriate.</a:t>
            </a:r>
          </a:p>
          <a:p>
            <a:endParaRPr lang="en-GB" baseline="0" dirty="0" smtClean="0"/>
          </a:p>
          <a:p>
            <a:r>
              <a:rPr lang="en-GB" baseline="0" dirty="0" smtClean="0"/>
              <a:t>Purchase and issue – following assessment equipment can be loaned on a long term basis if required and individual items can be purchased for patients if within budget</a:t>
            </a:r>
          </a:p>
          <a:p>
            <a:endParaRPr lang="en-GB" baseline="0" dirty="0" smtClean="0"/>
          </a:p>
          <a:p>
            <a:r>
              <a:rPr lang="en-GB" baseline="0" dirty="0" smtClean="0"/>
              <a:t>Short term and long term loans – need to be followed up by therapists until equipment is being effectively used by individuals</a:t>
            </a:r>
          </a:p>
          <a:p>
            <a:endParaRPr lang="en-GB" baseline="0" dirty="0" smtClean="0"/>
          </a:p>
          <a:p>
            <a:r>
              <a:rPr lang="en-GB" baseline="0" dirty="0" smtClean="0"/>
              <a:t>Onward referrals made to BCAS or involvement of industry reps where appropriate</a:t>
            </a:r>
          </a:p>
          <a:p>
            <a:endParaRPr lang="en-GB" baseline="0" dirty="0" smtClean="0"/>
          </a:p>
          <a:p>
            <a:r>
              <a:rPr lang="en-GB" baseline="0" dirty="0" smtClean="0"/>
              <a:t>Annual review of equipment</a:t>
            </a:r>
            <a:endParaRPr lang="en-GB" dirty="0"/>
          </a:p>
        </p:txBody>
      </p:sp>
      <p:sp>
        <p:nvSpPr>
          <p:cNvPr id="4" name="Slide Number Placeholder 3"/>
          <p:cNvSpPr>
            <a:spLocks noGrp="1"/>
          </p:cNvSpPr>
          <p:nvPr>
            <p:ph type="sldNum" sz="quarter" idx="10"/>
          </p:nvPr>
        </p:nvSpPr>
        <p:spPr/>
        <p:txBody>
          <a:bodyPr/>
          <a:lstStyle/>
          <a:p>
            <a:fld id="{A52075DA-983F-4AC4-BDFD-74EE3DEE38AF}" type="slidenum">
              <a:rPr lang="en-GB" smtClean="0"/>
              <a:t>16</a:t>
            </a:fld>
            <a:endParaRPr lang="en-GB"/>
          </a:p>
        </p:txBody>
      </p:sp>
    </p:spTree>
    <p:extLst>
      <p:ext uri="{BB962C8B-B14F-4D97-AF65-F5344CB8AC3E}">
        <p14:creationId xmlns:p14="http://schemas.microsoft.com/office/powerpoint/2010/main" val="3739220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loans are accompanied by</a:t>
            </a:r>
            <a:r>
              <a:rPr lang="en-GB" baseline="0" dirty="0" smtClean="0"/>
              <a:t> departmental paperwork including these forms. These are not enforceable but are issued with the intention of prompting loaning therapists to discuss some of the expectations of people borrowing equipment but also to encourage patients to take consideration of the equipment and their responsibility to it.</a:t>
            </a:r>
          </a:p>
          <a:p>
            <a:endParaRPr lang="en-GB" baseline="0" dirty="0" smtClean="0"/>
          </a:p>
          <a:p>
            <a:r>
              <a:rPr lang="en-GB" baseline="0" dirty="0" smtClean="0"/>
              <a:t>Any therapist providing equipment is expected to fully demonstrate the device and provide training to family and carers as required. Additional training can be provided by AAC SLT.</a:t>
            </a:r>
          </a:p>
          <a:p>
            <a:endParaRPr lang="en-GB" baseline="0" dirty="0" smtClean="0"/>
          </a:p>
          <a:p>
            <a:r>
              <a:rPr lang="en-GB" baseline="0" dirty="0" smtClean="0"/>
              <a:t>We do expect that goals are set (??? Consistency of goal setting). There are GAS </a:t>
            </a:r>
            <a:r>
              <a:rPr lang="en-GB" baseline="0" dirty="0" err="1" smtClean="0"/>
              <a:t>proformas</a:t>
            </a:r>
            <a:r>
              <a:rPr lang="en-GB" baseline="0" dirty="0" smtClean="0"/>
              <a:t> available for therapists if they are unfamiliar with setting AAC goals.</a:t>
            </a:r>
          </a:p>
          <a:p>
            <a:endParaRPr lang="en-GB" baseline="0" dirty="0" smtClean="0"/>
          </a:p>
          <a:p>
            <a:r>
              <a:rPr lang="en-GB" baseline="0" dirty="0" smtClean="0"/>
              <a:t>We expect that issuing therapists will review clients at 3 months post-issue to ensure that clients are happy with the equipment</a:t>
            </a:r>
          </a:p>
          <a:p>
            <a:endParaRPr lang="en-GB" baseline="0" dirty="0" smtClean="0"/>
          </a:p>
          <a:p>
            <a:r>
              <a:rPr lang="en-GB" baseline="0" dirty="0" smtClean="0"/>
              <a:t>All equipment use is reviewed annually so we can keep track of equipment, maintain is as required, check that it is still meeting the needs of the patient and PAT test as required.</a:t>
            </a:r>
          </a:p>
          <a:p>
            <a:endParaRPr lang="en-GB" dirty="0"/>
          </a:p>
        </p:txBody>
      </p:sp>
      <p:sp>
        <p:nvSpPr>
          <p:cNvPr id="4" name="Slide Number Placeholder 3"/>
          <p:cNvSpPr>
            <a:spLocks noGrp="1"/>
          </p:cNvSpPr>
          <p:nvPr>
            <p:ph type="sldNum" sz="quarter" idx="10"/>
          </p:nvPr>
        </p:nvSpPr>
        <p:spPr/>
        <p:txBody>
          <a:bodyPr/>
          <a:lstStyle/>
          <a:p>
            <a:fld id="{A52075DA-983F-4AC4-BDFD-74EE3DEE38AF}" type="slidenum">
              <a:rPr lang="en-GB" smtClean="0"/>
              <a:t>17</a:t>
            </a:fld>
            <a:endParaRPr lang="en-GB"/>
          </a:p>
        </p:txBody>
      </p:sp>
    </p:spTree>
    <p:extLst>
      <p:ext uri="{BB962C8B-B14F-4D97-AF65-F5344CB8AC3E}">
        <p14:creationId xmlns:p14="http://schemas.microsoft.com/office/powerpoint/2010/main" val="1729082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Stock take – comparing items within the department with items on loan from it.</a:t>
            </a:r>
          </a:p>
          <a:p>
            <a:endParaRPr lang="en-GB" dirty="0" smtClean="0"/>
          </a:p>
          <a:p>
            <a:r>
              <a:rPr lang="en-GB" dirty="0" smtClean="0"/>
              <a:t>Review letters – sent to patients</a:t>
            </a:r>
            <a:r>
              <a:rPr lang="en-GB" baseline="0" dirty="0" smtClean="0"/>
              <a:t> who have equipment on loan to establish whether there is an ongoing need.</a:t>
            </a:r>
            <a:endParaRPr lang="en-GB" dirty="0" smtClean="0"/>
          </a:p>
          <a:p>
            <a:endParaRPr lang="en-GB" dirty="0" smtClean="0"/>
          </a:p>
          <a:p>
            <a:r>
              <a:rPr lang="en-GB" dirty="0" smtClean="0"/>
              <a:t>Reporting from database – number</a:t>
            </a:r>
            <a:r>
              <a:rPr lang="en-GB" baseline="0" dirty="0" smtClean="0"/>
              <a:t> of loans, equipment commonly loaned, totals (no of pieces of equipment </a:t>
            </a:r>
            <a:r>
              <a:rPr lang="en-GB" baseline="0" dirty="0" err="1" smtClean="0"/>
              <a:t>etc</a:t>
            </a:r>
            <a:r>
              <a:rPr lang="en-GB" baseline="0" dirty="0" smtClean="0"/>
              <a:t>)</a:t>
            </a:r>
            <a:endParaRPr lang="en-GB" dirty="0" smtClean="0"/>
          </a:p>
          <a:p>
            <a:endParaRPr lang="en-GB" dirty="0" smtClean="0"/>
          </a:p>
          <a:p>
            <a:r>
              <a:rPr lang="en-GB" dirty="0" smtClean="0"/>
              <a:t>Clear out of obsolete equipment</a:t>
            </a:r>
            <a:r>
              <a:rPr lang="en-GB" baseline="0" dirty="0" smtClean="0"/>
              <a:t> and account for</a:t>
            </a:r>
            <a:r>
              <a:rPr lang="en-GB" dirty="0" smtClean="0"/>
              <a:t> any losses</a:t>
            </a:r>
          </a:p>
          <a:p>
            <a:r>
              <a:rPr lang="en-GB" dirty="0" smtClean="0"/>
              <a:t>Review policies,</a:t>
            </a:r>
            <a:r>
              <a:rPr lang="en-GB" baseline="0" dirty="0" smtClean="0"/>
              <a:t> </a:t>
            </a:r>
            <a:r>
              <a:rPr lang="en-GB" dirty="0" smtClean="0"/>
              <a:t>procedures and paperwork</a:t>
            </a:r>
          </a:p>
          <a:p>
            <a:endParaRPr lang="en-GB" dirty="0" smtClean="0"/>
          </a:p>
          <a:p>
            <a:r>
              <a:rPr lang="en-GB" dirty="0" smtClean="0"/>
              <a:t>Report and plan strategy for coming year – in line with what we have purchased, popular</a:t>
            </a:r>
            <a:r>
              <a:rPr lang="en-GB" baseline="0" dirty="0" smtClean="0"/>
              <a:t> items of equipment, what I perceive to be important developments in the coming year etc.</a:t>
            </a:r>
            <a:endParaRPr lang="en-GB" dirty="0" smtClean="0"/>
          </a:p>
          <a:p>
            <a:endParaRPr lang="en-GB" dirty="0" smtClean="0"/>
          </a:p>
          <a:p>
            <a:r>
              <a:rPr lang="en-GB" dirty="0" smtClean="0"/>
              <a:t>Annual</a:t>
            </a:r>
            <a:r>
              <a:rPr lang="en-GB" baseline="0" dirty="0" smtClean="0"/>
              <a:t> review 2013 highlighted:</a:t>
            </a:r>
          </a:p>
          <a:p>
            <a:r>
              <a:rPr lang="en-GB" baseline="0" dirty="0" smtClean="0"/>
              <a:t>266 pieces of equipment</a:t>
            </a:r>
          </a:p>
          <a:p>
            <a:r>
              <a:rPr lang="en-GB" baseline="0" dirty="0" smtClean="0"/>
              <a:t>110 loans</a:t>
            </a:r>
          </a:p>
          <a:p>
            <a:r>
              <a:rPr lang="en-GB" baseline="0" dirty="0" smtClean="0"/>
              <a:t>36 communication books</a:t>
            </a:r>
          </a:p>
          <a:p>
            <a:r>
              <a:rPr lang="en-GB" baseline="0" dirty="0" smtClean="0"/>
              <a:t>34 ongoing loans that year</a:t>
            </a:r>
            <a:endParaRPr lang="en-GB" dirty="0" smtClean="0"/>
          </a:p>
          <a:p>
            <a:endParaRPr lang="en-GB" dirty="0"/>
          </a:p>
        </p:txBody>
      </p:sp>
      <p:sp>
        <p:nvSpPr>
          <p:cNvPr id="4" name="Slide Number Placeholder 3"/>
          <p:cNvSpPr>
            <a:spLocks noGrp="1"/>
          </p:cNvSpPr>
          <p:nvPr>
            <p:ph type="sldNum" sz="quarter" idx="10"/>
          </p:nvPr>
        </p:nvSpPr>
        <p:spPr/>
        <p:txBody>
          <a:bodyPr/>
          <a:lstStyle/>
          <a:p>
            <a:fld id="{A52075DA-983F-4AC4-BDFD-74EE3DEE38AF}" type="slidenum">
              <a:rPr lang="en-GB" smtClean="0"/>
              <a:t>18</a:t>
            </a:fld>
            <a:endParaRPr lang="en-GB"/>
          </a:p>
        </p:txBody>
      </p:sp>
    </p:spTree>
    <p:extLst>
      <p:ext uri="{BB962C8B-B14F-4D97-AF65-F5344CB8AC3E}">
        <p14:creationId xmlns:p14="http://schemas.microsoft.com/office/powerpoint/2010/main" val="4248042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Induction</a:t>
            </a:r>
            <a:r>
              <a:rPr lang="en-GB" baseline="0" dirty="0" smtClean="0"/>
              <a:t> to AAC is thorough: </a:t>
            </a:r>
          </a:p>
          <a:p>
            <a:r>
              <a:rPr lang="en-GB" baseline="0" dirty="0" smtClean="0"/>
              <a:t>	carried out in two stages – an introduction to the service and equipment</a:t>
            </a:r>
          </a:p>
          <a:p>
            <a:r>
              <a:rPr lang="en-GB" baseline="0" dirty="0" smtClean="0"/>
              <a:t>			an intro to the processes and policies</a:t>
            </a:r>
          </a:p>
          <a:p>
            <a:r>
              <a:rPr lang="en-GB" baseline="0" dirty="0" smtClean="0"/>
              <a:t>	is completed when attainment of basic competencies is achieved by new staff </a:t>
            </a:r>
          </a:p>
          <a:p>
            <a:endParaRPr lang="en-GB" baseline="0" dirty="0" smtClean="0"/>
          </a:p>
          <a:p>
            <a:r>
              <a:rPr lang="en-GB" baseline="0" dirty="0" smtClean="0"/>
              <a:t>Basic staff competencies relate to knowledge and skills concerned with equipment within the department. The competencies range from a basic understanding of the difference between communication books and communication passports to simple programming of software such as P2G.</a:t>
            </a:r>
          </a:p>
          <a:p>
            <a:endParaRPr lang="en-GB" baseline="0" dirty="0" smtClean="0"/>
          </a:p>
          <a:p>
            <a:r>
              <a:rPr lang="en-GB" baseline="0" dirty="0" smtClean="0"/>
              <a:t>Bi-annual IST covering basic competencies is provided for the rest of the </a:t>
            </a:r>
            <a:r>
              <a:rPr lang="en-GB" baseline="0" dirty="0" err="1" smtClean="0"/>
              <a:t>dept</a:t>
            </a:r>
            <a:r>
              <a:rPr lang="en-GB" baseline="0" dirty="0" smtClean="0"/>
              <a:t> to ensure that all staff meet and maintain their competency.</a:t>
            </a:r>
          </a:p>
          <a:p>
            <a:endParaRPr lang="en-GB" baseline="0" dirty="0" smtClean="0"/>
          </a:p>
          <a:p>
            <a:r>
              <a:rPr lang="en-GB" baseline="0" dirty="0" smtClean="0"/>
              <a:t>Members of the AAC team attend CM roadshows and industry reps are invited to demo new equipment</a:t>
            </a:r>
          </a:p>
          <a:p>
            <a:endParaRPr lang="en-GB" baseline="0" dirty="0" smtClean="0"/>
          </a:p>
          <a:p>
            <a:r>
              <a:rPr lang="en-GB" baseline="0" dirty="0" smtClean="0"/>
              <a:t>AAC therapists are encouraged to attend CM, AAC SIGs, specialist training opportunities and have AAC integrated in their annual appraisal with appropriate individual development plans</a:t>
            </a:r>
            <a:endParaRPr lang="en-GB" dirty="0"/>
          </a:p>
        </p:txBody>
      </p:sp>
      <p:sp>
        <p:nvSpPr>
          <p:cNvPr id="4" name="Slide Number Placeholder 3"/>
          <p:cNvSpPr>
            <a:spLocks noGrp="1"/>
          </p:cNvSpPr>
          <p:nvPr>
            <p:ph type="sldNum" sz="quarter" idx="10"/>
          </p:nvPr>
        </p:nvSpPr>
        <p:spPr/>
        <p:txBody>
          <a:bodyPr/>
          <a:lstStyle/>
          <a:p>
            <a:fld id="{A52075DA-983F-4AC4-BDFD-74EE3DEE38AF}" type="slidenum">
              <a:rPr lang="en-GB" smtClean="0"/>
              <a:t>19</a:t>
            </a:fld>
            <a:endParaRPr lang="en-GB"/>
          </a:p>
        </p:txBody>
      </p:sp>
    </p:spTree>
    <p:extLst>
      <p:ext uri="{BB962C8B-B14F-4D97-AF65-F5344CB8AC3E}">
        <p14:creationId xmlns:p14="http://schemas.microsoft.com/office/powerpoint/2010/main" val="235496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we heard first</a:t>
            </a:r>
            <a:r>
              <a:rPr lang="en-GB" baseline="0" dirty="0" smtClean="0"/>
              <a:t> thing this morning – this is an e</a:t>
            </a:r>
            <a:r>
              <a:rPr lang="en-GB" dirty="0" smtClean="0"/>
              <a:t>xciting time for AAC </a:t>
            </a:r>
          </a:p>
          <a:p>
            <a:r>
              <a:rPr lang="en-GB" dirty="0" smtClean="0"/>
              <a:t>Current changes</a:t>
            </a:r>
            <a:r>
              <a:rPr lang="en-GB" baseline="0" dirty="0" smtClean="0"/>
              <a:t> in funding structures are addressing some of the inadequacies in service delivery and ensuring access to aids for people with the greatest need.</a:t>
            </a:r>
          </a:p>
          <a:p>
            <a:endParaRPr lang="en-GB" baseline="0" dirty="0" smtClean="0"/>
          </a:p>
          <a:p>
            <a:pPr>
              <a:buFontTx/>
              <a:buChar char="-"/>
            </a:pPr>
            <a:r>
              <a:rPr lang="en-US" b="1" dirty="0" smtClean="0"/>
              <a:t>90% of AAC need will need to be provided by spoke services</a:t>
            </a:r>
          </a:p>
          <a:p>
            <a:pPr>
              <a:buFontTx/>
              <a:buChar char="-"/>
            </a:pPr>
            <a:r>
              <a:rPr lang="en-US" b="1" dirty="0" smtClean="0"/>
              <a:t>DoE project mapping AAC services identified:</a:t>
            </a:r>
          </a:p>
          <a:p>
            <a:pPr lvl="1">
              <a:buFontTx/>
              <a:buChar char="-"/>
            </a:pPr>
            <a:r>
              <a:rPr lang="en-US" b="1" dirty="0" smtClean="0"/>
              <a:t> that less that 10% of services providing AAC spend over 90% of their time doing AAC</a:t>
            </a:r>
          </a:p>
          <a:p>
            <a:pPr lvl="1">
              <a:buFontTx/>
              <a:buChar char="-"/>
            </a:pPr>
            <a:r>
              <a:rPr lang="en-US" b="1" dirty="0" smtClean="0"/>
              <a:t> 66% of services did not provide powered aids on a long term basis from their service budgets</a:t>
            </a:r>
          </a:p>
          <a:p>
            <a:pPr lvl="1">
              <a:buFontTx/>
              <a:buChar char="-"/>
            </a:pPr>
            <a:r>
              <a:rPr lang="en-US" b="1" dirty="0" smtClean="0"/>
              <a:t> 89% of services felt that the loan banks available were insufficient to meet the service need</a:t>
            </a:r>
          </a:p>
          <a:p>
            <a:endParaRPr lang="en-GB" baseline="0" dirty="0" smtClean="0"/>
          </a:p>
          <a:p>
            <a:endParaRPr lang="en-GB" baseline="0" dirty="0" smtClean="0"/>
          </a:p>
          <a:p>
            <a:r>
              <a:rPr lang="en-GB" baseline="0" dirty="0" smtClean="0"/>
              <a:t>As an SLT working in a local AAC service, the following are some of the questions that have emerged in discussions I have had with other professionals working in local services:</a:t>
            </a:r>
          </a:p>
          <a:p>
            <a:endParaRPr lang="en-GB" baseline="0" dirty="0" smtClean="0"/>
          </a:p>
          <a:p>
            <a:r>
              <a:rPr lang="en-GB" baseline="0" dirty="0" smtClean="0"/>
              <a:t>1) What are the implications of establishing specialist hubs for local AAC services both existing teams and for the future (new teams?)</a:t>
            </a:r>
          </a:p>
          <a:p>
            <a:endParaRPr lang="en-GB" baseline="0" dirty="0" smtClean="0"/>
          </a:p>
          <a:p>
            <a:r>
              <a:rPr lang="en-GB" baseline="0" dirty="0" smtClean="0"/>
              <a:t>2) Where will funding come from? Will CCGs find extra cash for local services or will it need to be found from local budgets?</a:t>
            </a:r>
          </a:p>
          <a:p>
            <a:endParaRPr lang="en-GB" baseline="0" dirty="0" smtClean="0"/>
          </a:p>
          <a:p>
            <a:r>
              <a:rPr lang="en-GB" baseline="0" dirty="0" smtClean="0"/>
              <a:t>3) Will local services be able to evolve? Will new teams be custom built? What will be the expectation from hubs and how will that impact the way we are currently working?</a:t>
            </a:r>
          </a:p>
          <a:p>
            <a:endParaRPr lang="en-GB" baseline="0" dirty="0" smtClean="0"/>
          </a:p>
          <a:p>
            <a:r>
              <a:rPr lang="en-GB" baseline="0" dirty="0" smtClean="0"/>
              <a:t>4) What does 90% mean? Sounds like a big number but how will it break down?</a:t>
            </a:r>
          </a:p>
          <a:p>
            <a:endParaRPr lang="en-GB" baseline="0" dirty="0" smtClean="0"/>
          </a:p>
          <a:p>
            <a:r>
              <a:rPr lang="en-GB" baseline="0" dirty="0" smtClean="0"/>
              <a:t>5) What will it mean to be a spoke????</a:t>
            </a:r>
          </a:p>
          <a:p>
            <a:endParaRPr lang="en-GB" baseline="0" dirty="0" smtClean="0"/>
          </a:p>
          <a:p>
            <a:r>
              <a:rPr lang="en-GB" baseline="0" dirty="0" smtClean="0"/>
              <a:t>Not all questions for this presentation, but some food for thought. Keep them in mind for discussion/questions?</a:t>
            </a:r>
          </a:p>
        </p:txBody>
      </p:sp>
      <p:sp>
        <p:nvSpPr>
          <p:cNvPr id="4" name="Slide Number Placeholder 3"/>
          <p:cNvSpPr>
            <a:spLocks noGrp="1"/>
          </p:cNvSpPr>
          <p:nvPr>
            <p:ph type="sldNum" sz="quarter" idx="10"/>
          </p:nvPr>
        </p:nvSpPr>
        <p:spPr/>
        <p:txBody>
          <a:bodyPr/>
          <a:lstStyle/>
          <a:p>
            <a:fld id="{A52075DA-983F-4AC4-BDFD-74EE3DEE38AF}" type="slidenum">
              <a:rPr lang="en-GB" smtClean="0"/>
              <a:t>2</a:t>
            </a:fld>
            <a:endParaRPr lang="en-GB"/>
          </a:p>
        </p:txBody>
      </p:sp>
    </p:spTree>
    <p:extLst>
      <p:ext uri="{BB962C8B-B14F-4D97-AF65-F5344CB8AC3E}">
        <p14:creationId xmlns:p14="http://schemas.microsoft.com/office/powerpoint/2010/main" val="3850212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SL40 group – runs with rep from TC to support users of SL40 in Glos. </a:t>
            </a:r>
          </a:p>
          <a:p>
            <a:r>
              <a:rPr lang="en-GB" dirty="0" smtClean="0"/>
              <a:t>	meets</a:t>
            </a:r>
            <a:r>
              <a:rPr lang="en-GB" baseline="0" dirty="0" smtClean="0"/>
              <a:t> 3x per year</a:t>
            </a:r>
          </a:p>
          <a:p>
            <a:r>
              <a:rPr lang="en-GB" baseline="0" dirty="0" smtClean="0"/>
              <a:t>	</a:t>
            </a:r>
            <a:r>
              <a:rPr lang="en-GB" dirty="0" smtClean="0"/>
              <a:t>Only possible due to funding for equipment for people</a:t>
            </a:r>
            <a:r>
              <a:rPr lang="en-GB" baseline="0" dirty="0" smtClean="0"/>
              <a:t> locally, awareness of need and capacity made available by AAC team</a:t>
            </a:r>
          </a:p>
          <a:p>
            <a:endParaRPr lang="en-GB" baseline="0" dirty="0" smtClean="0"/>
          </a:p>
          <a:p>
            <a:r>
              <a:rPr lang="en-GB" baseline="0" dirty="0" smtClean="0"/>
              <a:t>Research – funding to analyse data and write up the SL40 group for publication</a:t>
            </a:r>
          </a:p>
          <a:p>
            <a:endParaRPr lang="en-GB" baseline="0" dirty="0" smtClean="0"/>
          </a:p>
          <a:p>
            <a:r>
              <a:rPr lang="en-GB" baseline="0" dirty="0" smtClean="0"/>
              <a:t>Audit – we intend to audit our service against national service standards developed by CM in order to present this information to our commissioners</a:t>
            </a:r>
          </a:p>
          <a:p>
            <a:endParaRPr lang="en-GB" baseline="0" dirty="0" smtClean="0"/>
          </a:p>
          <a:p>
            <a:r>
              <a:rPr lang="en-GB" baseline="0" dirty="0" smtClean="0"/>
              <a:t>Raising awareness – we hope to present aspects of our service and service developments at CM in order to get feedback from other people involved with AAC and to hopefully develop a network of spoke services as is available for hubs.</a:t>
            </a:r>
            <a:endParaRPr lang="en-GB" dirty="0"/>
          </a:p>
        </p:txBody>
      </p:sp>
      <p:sp>
        <p:nvSpPr>
          <p:cNvPr id="4" name="Slide Number Placeholder 3"/>
          <p:cNvSpPr>
            <a:spLocks noGrp="1"/>
          </p:cNvSpPr>
          <p:nvPr>
            <p:ph type="sldNum" sz="quarter" idx="10"/>
          </p:nvPr>
        </p:nvSpPr>
        <p:spPr/>
        <p:txBody>
          <a:bodyPr/>
          <a:lstStyle/>
          <a:p>
            <a:fld id="{A52075DA-983F-4AC4-BDFD-74EE3DEE38AF}" type="slidenum">
              <a:rPr lang="en-GB" smtClean="0"/>
              <a:t>20</a:t>
            </a:fld>
            <a:endParaRPr lang="en-GB"/>
          </a:p>
        </p:txBody>
      </p:sp>
    </p:spTree>
    <p:extLst>
      <p:ext uri="{BB962C8B-B14F-4D97-AF65-F5344CB8AC3E}">
        <p14:creationId xmlns:p14="http://schemas.microsoft.com/office/powerpoint/2010/main" val="1342545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Diagnosed in 2011/12</a:t>
            </a:r>
            <a:r>
              <a:rPr lang="en-GB" baseline="0" dirty="0" smtClean="0"/>
              <a:t> and monitored by local therapist</a:t>
            </a:r>
          </a:p>
          <a:p>
            <a:r>
              <a:rPr lang="en-GB" b="1" baseline="0" dirty="0" smtClean="0"/>
              <a:t>Dec 2013: </a:t>
            </a:r>
          </a:p>
          <a:p>
            <a:r>
              <a:rPr lang="en-GB" baseline="0" dirty="0" smtClean="0"/>
              <a:t>Referral to AAC specialist</a:t>
            </a:r>
          </a:p>
          <a:p>
            <a:r>
              <a:rPr lang="en-GB" baseline="0" dirty="0" smtClean="0"/>
              <a:t>	</a:t>
            </a:r>
            <a:r>
              <a:rPr lang="en-GB" baseline="0" dirty="0" err="1" smtClean="0"/>
              <a:t>pt</a:t>
            </a:r>
            <a:r>
              <a:rPr lang="en-GB" baseline="0" dirty="0" smtClean="0"/>
              <a:t> living alone</a:t>
            </a:r>
          </a:p>
          <a:p>
            <a:r>
              <a:rPr lang="en-GB" baseline="0" dirty="0" smtClean="0"/>
              <a:t>	very independent and aware of some AAC and computer access options. Keen to explore everything.</a:t>
            </a:r>
          </a:p>
          <a:p>
            <a:r>
              <a:rPr lang="en-GB" baseline="0" dirty="0" smtClean="0"/>
              <a:t>Demonstration of all appropriate equipment (left with </a:t>
            </a:r>
            <a:r>
              <a:rPr lang="en-GB" baseline="0" dirty="0" err="1" smtClean="0"/>
              <a:t>pt</a:t>
            </a:r>
            <a:r>
              <a:rPr lang="en-GB" baseline="0" dirty="0" smtClean="0"/>
              <a:t> over Xmas so daughter could see it)</a:t>
            </a:r>
          </a:p>
          <a:p>
            <a:r>
              <a:rPr lang="en-GB" baseline="0" dirty="0" smtClean="0"/>
              <a:t>	SL40</a:t>
            </a:r>
          </a:p>
          <a:p>
            <a:r>
              <a:rPr lang="en-GB" baseline="0" dirty="0" smtClean="0"/>
              <a:t>	Swift</a:t>
            </a:r>
          </a:p>
          <a:p>
            <a:r>
              <a:rPr lang="en-GB" baseline="0" dirty="0" smtClean="0"/>
              <a:t>	iPad</a:t>
            </a:r>
          </a:p>
          <a:p>
            <a:r>
              <a:rPr lang="en-GB" baseline="0" dirty="0" smtClean="0"/>
              <a:t>	</a:t>
            </a:r>
            <a:r>
              <a:rPr lang="en-GB" baseline="0" dirty="0" err="1" smtClean="0"/>
              <a:t>Smartnav</a:t>
            </a:r>
            <a:endParaRPr lang="en-GB" baseline="0" dirty="0" smtClean="0"/>
          </a:p>
          <a:p>
            <a:r>
              <a:rPr lang="en-GB" baseline="0" dirty="0" smtClean="0"/>
              <a:t>	Switch access via Grid2</a:t>
            </a:r>
          </a:p>
          <a:p>
            <a:r>
              <a:rPr lang="en-GB" b="1" baseline="0" dirty="0" smtClean="0"/>
              <a:t>Jan 2014</a:t>
            </a:r>
          </a:p>
          <a:p>
            <a:r>
              <a:rPr lang="en-GB" baseline="0" dirty="0" smtClean="0"/>
              <a:t>Issue with SL40 (+training). Pt concerned about deterioration and keen to explore eye gaze so referral sent to regional hub. Long waiting times.</a:t>
            </a:r>
          </a:p>
          <a:p>
            <a:r>
              <a:rPr lang="en-GB" b="1" baseline="0" dirty="0" smtClean="0"/>
              <a:t>Feb 2014</a:t>
            </a:r>
          </a:p>
          <a:p>
            <a:r>
              <a:rPr lang="en-GB" b="0" baseline="0" dirty="0" smtClean="0"/>
              <a:t>Issues with positioning overnight. Low-tech aids devised by </a:t>
            </a:r>
            <a:r>
              <a:rPr lang="en-GB" b="0" baseline="0" dirty="0" err="1" smtClean="0"/>
              <a:t>SLTa</a:t>
            </a:r>
            <a:r>
              <a:rPr lang="en-GB" b="0" baseline="0" dirty="0" smtClean="0"/>
              <a:t> and provided to support with night time positioning.</a:t>
            </a:r>
          </a:p>
          <a:p>
            <a:r>
              <a:rPr lang="en-GB" b="1" baseline="0" dirty="0" smtClean="0"/>
              <a:t>April 2014</a:t>
            </a:r>
          </a:p>
          <a:p>
            <a:r>
              <a:rPr lang="en-GB" baseline="0" dirty="0" smtClean="0"/>
              <a:t>Purchase of SL40 Scanning Connect (bilingual)</a:t>
            </a:r>
          </a:p>
          <a:p>
            <a:r>
              <a:rPr lang="en-GB" baseline="0" dirty="0" smtClean="0"/>
              <a:t>Pt v concerned about computer access as she is no longer able to access the keyboard.</a:t>
            </a:r>
          </a:p>
          <a:p>
            <a:r>
              <a:rPr lang="en-GB" baseline="0" dirty="0" smtClean="0"/>
              <a:t>Grid2 demo installed. Pt using onscreen keyboard and mouse</a:t>
            </a:r>
          </a:p>
          <a:p>
            <a:r>
              <a:rPr lang="en-GB" b="1" baseline="0" dirty="0" smtClean="0"/>
              <a:t>May 2014</a:t>
            </a:r>
          </a:p>
          <a:p>
            <a:r>
              <a:rPr lang="en-GB" b="0" baseline="0" dirty="0" smtClean="0"/>
              <a:t>Joint assessment with </a:t>
            </a:r>
            <a:r>
              <a:rPr lang="en-GB" b="0" baseline="0" dirty="0" err="1" smtClean="0"/>
              <a:t>Smartbox</a:t>
            </a:r>
            <a:r>
              <a:rPr lang="en-GB" b="0" baseline="0" dirty="0" smtClean="0"/>
              <a:t>.</a:t>
            </a:r>
          </a:p>
          <a:p>
            <a:r>
              <a:rPr lang="en-GB" b="0" baseline="0" dirty="0" smtClean="0"/>
              <a:t>Good calibration achieved with </a:t>
            </a:r>
            <a:r>
              <a:rPr lang="en-GB" b="0" baseline="0" dirty="0" err="1" smtClean="0"/>
              <a:t>Tobii</a:t>
            </a:r>
            <a:r>
              <a:rPr lang="en-GB" b="0" baseline="0" dirty="0" smtClean="0"/>
              <a:t> camera.</a:t>
            </a:r>
          </a:p>
          <a:p>
            <a:r>
              <a:rPr lang="en-GB" b="0" baseline="0" dirty="0" smtClean="0"/>
              <a:t>Attempt to set </a:t>
            </a:r>
            <a:r>
              <a:rPr lang="en-GB" b="0" baseline="0" dirty="0" err="1" smtClean="0"/>
              <a:t>pt</a:t>
            </a:r>
            <a:r>
              <a:rPr lang="en-GB" b="0" baseline="0" dirty="0" smtClean="0"/>
              <a:t> up with </a:t>
            </a:r>
            <a:r>
              <a:rPr lang="en-GB" b="0" baseline="0" dirty="0" err="1" smtClean="0"/>
              <a:t>dept</a:t>
            </a:r>
            <a:r>
              <a:rPr lang="en-GB" b="0" baseline="0" dirty="0" smtClean="0"/>
              <a:t> </a:t>
            </a:r>
            <a:r>
              <a:rPr lang="en-GB" b="0" baseline="0" dirty="0" err="1" smtClean="0"/>
              <a:t>Tobii</a:t>
            </a:r>
            <a:r>
              <a:rPr lang="en-GB" b="0" baseline="0" dirty="0" smtClean="0"/>
              <a:t> </a:t>
            </a:r>
            <a:r>
              <a:rPr lang="en-GB" b="0" baseline="0" dirty="0" err="1" smtClean="0"/>
              <a:t>PCEyeGo</a:t>
            </a:r>
            <a:r>
              <a:rPr lang="en-GB" b="0" baseline="0" dirty="0" smtClean="0"/>
              <a:t> for temp computer access and training.</a:t>
            </a:r>
          </a:p>
          <a:p>
            <a:r>
              <a:rPr lang="en-GB" b="0" baseline="0" dirty="0" smtClean="0"/>
              <a:t>Unable to achieve suitable position without a floor mount</a:t>
            </a:r>
          </a:p>
          <a:p>
            <a:r>
              <a:rPr lang="en-GB" b="0" baseline="0" dirty="0" smtClean="0"/>
              <a:t>Discussion with hub</a:t>
            </a:r>
          </a:p>
          <a:p>
            <a:r>
              <a:rPr lang="en-GB" b="1" baseline="0" dirty="0" smtClean="0"/>
              <a:t>June 2014</a:t>
            </a:r>
          </a:p>
          <a:p>
            <a:r>
              <a:rPr lang="en-GB" b="0" baseline="0" dirty="0" smtClean="0"/>
              <a:t>Assessment with hub set. Key information on abilities and progress established to support assessment process.</a:t>
            </a:r>
          </a:p>
          <a:p>
            <a:endParaRPr lang="en-GB" dirty="0"/>
          </a:p>
        </p:txBody>
      </p:sp>
      <p:sp>
        <p:nvSpPr>
          <p:cNvPr id="4" name="Slide Number Placeholder 3"/>
          <p:cNvSpPr>
            <a:spLocks noGrp="1"/>
          </p:cNvSpPr>
          <p:nvPr>
            <p:ph type="sldNum" sz="quarter" idx="10"/>
          </p:nvPr>
        </p:nvSpPr>
        <p:spPr/>
        <p:txBody>
          <a:bodyPr/>
          <a:lstStyle/>
          <a:p>
            <a:fld id="{A52075DA-983F-4AC4-BDFD-74EE3DEE38AF}" type="slidenum">
              <a:rPr lang="en-GB" smtClean="0"/>
              <a:t>21</a:t>
            </a:fld>
            <a:endParaRPr lang="en-GB"/>
          </a:p>
        </p:txBody>
      </p:sp>
    </p:spTree>
    <p:extLst>
      <p:ext uri="{BB962C8B-B14F-4D97-AF65-F5344CB8AC3E}">
        <p14:creationId xmlns:p14="http://schemas.microsoft.com/office/powerpoint/2010/main" val="1738934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pPr marL="228600" indent="-228600">
              <a:buAutoNum type="arabicParenR"/>
            </a:pPr>
            <a:r>
              <a:rPr lang="en-GB" baseline="0" dirty="0" smtClean="0"/>
              <a:t>What are the implications of establishing specialist hubs for local AAC services both existing teams and for the future (new teams?)</a:t>
            </a:r>
          </a:p>
          <a:p>
            <a:pPr marL="228600" indent="-228600">
              <a:buAutoNum type="arabicParenR"/>
            </a:pPr>
            <a:endParaRPr lang="en-GB" baseline="0" dirty="0" smtClean="0"/>
          </a:p>
          <a:p>
            <a:pPr marL="0" indent="0">
              <a:buNone/>
            </a:pPr>
            <a:r>
              <a:rPr lang="en-GB" b="1" baseline="0" dirty="0" smtClean="0"/>
              <a:t>Part of my motivation for sharing the model that we have established in Glos is to open up the conversation about the future for local services, to open up dialogue with local services and hubs around what is going on locally and how existing spokes can support the development of other spokes. The hubs don’t need to do all the work!</a:t>
            </a:r>
          </a:p>
          <a:p>
            <a:endParaRPr lang="en-GB" baseline="0" dirty="0" smtClean="0"/>
          </a:p>
          <a:p>
            <a:r>
              <a:rPr lang="en-GB" baseline="0" dirty="0" smtClean="0"/>
              <a:t>2) Where will funding come from? Will CCGs find extra cash for local services or will it need to be found from local budgets?</a:t>
            </a:r>
          </a:p>
          <a:p>
            <a:endParaRPr lang="en-GB" baseline="0" dirty="0" smtClean="0"/>
          </a:p>
          <a:p>
            <a:r>
              <a:rPr lang="en-GB" b="1" baseline="0" dirty="0" smtClean="0"/>
              <a:t>Unknown. My service manager is happy to provide ongoing support for our service as she appreciates the need and value. securing a funding route via CCGs would enable us to develop the service further (which </a:t>
            </a:r>
            <a:r>
              <a:rPr lang="en-GB" b="1" baseline="0" dirty="0" err="1" smtClean="0"/>
              <a:t>existng</a:t>
            </a:r>
            <a:r>
              <a:rPr lang="en-GB" b="1" baseline="0" dirty="0" smtClean="0"/>
              <a:t> budget limitations are preventing us from dong at present)</a:t>
            </a:r>
          </a:p>
          <a:p>
            <a:endParaRPr lang="en-GB" baseline="0" dirty="0" smtClean="0"/>
          </a:p>
          <a:p>
            <a:r>
              <a:rPr lang="en-GB" baseline="0" dirty="0" smtClean="0"/>
              <a:t>3) Will local services be able to evolve? Will new teams be custom built? What will be the expectation from hubs and how will that impact the way we are currently working?</a:t>
            </a:r>
          </a:p>
          <a:p>
            <a:endParaRPr lang="en-GB" baseline="0" dirty="0" smtClean="0"/>
          </a:p>
          <a:p>
            <a:r>
              <a:rPr lang="en-GB" b="1" baseline="0" dirty="0" smtClean="0"/>
              <a:t>Loads of scope to evolve and I look forward to having closer links to our hub and to other spokes to promote service delivery</a:t>
            </a:r>
          </a:p>
          <a:p>
            <a:endParaRPr lang="en-GB" baseline="0" dirty="0" smtClean="0"/>
          </a:p>
          <a:p>
            <a:r>
              <a:rPr lang="en-GB" baseline="0" dirty="0" smtClean="0"/>
              <a:t>4) What does 90% mean? Sounds like a big number but how will it break down?</a:t>
            </a:r>
          </a:p>
          <a:p>
            <a:endParaRPr lang="en-GB" baseline="0" dirty="0" smtClean="0"/>
          </a:p>
          <a:p>
            <a:r>
              <a:rPr lang="en-GB" b="1" baseline="0" dirty="0" smtClean="0"/>
              <a:t>In Glos, the figures are around 200 people. We currently provide aid loans for around 35 pa. Part of our service delivery includes promotion.</a:t>
            </a:r>
          </a:p>
          <a:p>
            <a:endParaRPr lang="en-GB" baseline="0" dirty="0" smtClean="0"/>
          </a:p>
          <a:p>
            <a:r>
              <a:rPr lang="en-GB" baseline="0" dirty="0" smtClean="0"/>
              <a:t>5) What will it mean to be a spoke????</a:t>
            </a:r>
          </a:p>
          <a:p>
            <a:endParaRPr lang="en-GB" baseline="0" dirty="0" smtClean="0"/>
          </a:p>
          <a:p>
            <a:r>
              <a:rPr lang="en-GB" b="1" baseline="0" dirty="0" smtClean="0"/>
              <a:t>Exciting things to come!</a:t>
            </a:r>
          </a:p>
          <a:p>
            <a:r>
              <a:rPr lang="en-GB" baseline="0" dirty="0" smtClean="0"/>
              <a:t> </a:t>
            </a:r>
          </a:p>
          <a:p>
            <a:endParaRPr lang="en-GB" baseline="0" dirty="0" smtClean="0"/>
          </a:p>
          <a:p>
            <a:r>
              <a:rPr lang="en-GB" baseline="0" dirty="0" smtClean="0"/>
              <a:t>What do you think?</a:t>
            </a:r>
          </a:p>
        </p:txBody>
      </p:sp>
      <p:sp>
        <p:nvSpPr>
          <p:cNvPr id="4" name="Slide Number Placeholder 3"/>
          <p:cNvSpPr>
            <a:spLocks noGrp="1"/>
          </p:cNvSpPr>
          <p:nvPr>
            <p:ph type="sldNum" sz="quarter" idx="10"/>
          </p:nvPr>
        </p:nvSpPr>
        <p:spPr/>
        <p:txBody>
          <a:bodyPr/>
          <a:lstStyle/>
          <a:p>
            <a:fld id="{A52075DA-983F-4AC4-BDFD-74EE3DEE38AF}" type="slidenum">
              <a:rPr lang="en-GB" smtClean="0"/>
              <a:t>22</a:t>
            </a:fld>
            <a:endParaRPr lang="en-GB"/>
          </a:p>
        </p:txBody>
      </p:sp>
    </p:spTree>
    <p:extLst>
      <p:ext uri="{BB962C8B-B14F-4D97-AF65-F5344CB8AC3E}">
        <p14:creationId xmlns:p14="http://schemas.microsoft.com/office/powerpoint/2010/main" val="3850212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2075DA-983F-4AC4-BDFD-74EE3DEE38AF}" type="slidenum">
              <a:rPr lang="en-GB" smtClean="0"/>
              <a:t>23</a:t>
            </a:fld>
            <a:endParaRPr lang="en-GB"/>
          </a:p>
        </p:txBody>
      </p:sp>
    </p:spTree>
    <p:extLst>
      <p:ext uri="{BB962C8B-B14F-4D97-AF65-F5344CB8AC3E}">
        <p14:creationId xmlns:p14="http://schemas.microsoft.com/office/powerpoint/2010/main" val="2947461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smtClean="0"/>
              <a:t>I have been asked to present on the current local adult SLT AAC service in Gloucestershire. The aim of this presentation will be:</a:t>
            </a:r>
          </a:p>
          <a:p>
            <a:pPr marL="228600" indent="-228600">
              <a:buAutoNum type="arabicParenR"/>
            </a:pPr>
            <a:endParaRPr lang="en-GB" baseline="0" dirty="0" smtClean="0"/>
          </a:p>
          <a:p>
            <a:pPr marL="228600" indent="-228600">
              <a:buAutoNum type="arabicParenR"/>
            </a:pPr>
            <a:r>
              <a:rPr lang="en-GB" baseline="0" dirty="0" smtClean="0"/>
              <a:t>To provide an historical context to the existing service</a:t>
            </a:r>
          </a:p>
          <a:p>
            <a:pPr marL="228600" indent="-228600">
              <a:buAutoNum type="arabicParenR"/>
            </a:pPr>
            <a:r>
              <a:rPr lang="en-GB" baseline="0" dirty="0" smtClean="0"/>
              <a:t>What does the AAC team in Glos consist of – the main characters and costs</a:t>
            </a:r>
          </a:p>
          <a:p>
            <a:pPr marL="228600" indent="-228600">
              <a:buAutoNum type="arabicParenR"/>
            </a:pPr>
            <a:r>
              <a:rPr lang="en-GB" baseline="0" dirty="0" smtClean="0"/>
              <a:t>Our service specification at present. </a:t>
            </a:r>
          </a:p>
          <a:p>
            <a:pPr marL="228600" indent="-228600">
              <a:buAutoNum type="arabicParenR"/>
            </a:pPr>
            <a:r>
              <a:rPr lang="en-GB" baseline="0" dirty="0" smtClean="0"/>
              <a:t>How we do it:</a:t>
            </a:r>
          </a:p>
          <a:p>
            <a:pPr marL="685800" lvl="1" indent="-228600">
              <a:buAutoNum type="arabicParenR"/>
            </a:pPr>
            <a:r>
              <a:rPr lang="en-GB" baseline="0" dirty="0" smtClean="0"/>
              <a:t>Care pathway</a:t>
            </a:r>
          </a:p>
          <a:p>
            <a:pPr marL="685800" lvl="1" indent="-228600">
              <a:buAutoNum type="arabicParenR"/>
            </a:pPr>
            <a:r>
              <a:rPr lang="en-GB" baseline="0" dirty="0" smtClean="0"/>
              <a:t>Equipment</a:t>
            </a:r>
          </a:p>
          <a:p>
            <a:pPr marL="685800" lvl="1" indent="-228600">
              <a:buAutoNum type="arabicParenR"/>
            </a:pPr>
            <a:r>
              <a:rPr lang="en-GB" baseline="0" dirty="0" smtClean="0"/>
              <a:t>Governance</a:t>
            </a:r>
          </a:p>
          <a:p>
            <a:pPr marL="685800" lvl="1" indent="-228600">
              <a:buAutoNum type="arabicParenR"/>
            </a:pPr>
            <a:r>
              <a:rPr lang="en-GB" baseline="0" dirty="0" smtClean="0"/>
              <a:t>Training</a:t>
            </a:r>
          </a:p>
          <a:p>
            <a:pPr marL="457200" lvl="1" indent="0">
              <a:buNone/>
            </a:pPr>
            <a:endParaRPr lang="en-GB" baseline="0" dirty="0" smtClean="0"/>
          </a:p>
          <a:p>
            <a:pPr marL="457200" lvl="1" indent="0">
              <a:buNone/>
            </a:pPr>
            <a:endParaRPr lang="en-GB" baseline="0" dirty="0" smtClean="0"/>
          </a:p>
        </p:txBody>
      </p:sp>
      <p:sp>
        <p:nvSpPr>
          <p:cNvPr id="4" name="Slide Number Placeholder 3"/>
          <p:cNvSpPr>
            <a:spLocks noGrp="1"/>
          </p:cNvSpPr>
          <p:nvPr>
            <p:ph type="sldNum" sz="quarter" idx="10"/>
          </p:nvPr>
        </p:nvSpPr>
        <p:spPr/>
        <p:txBody>
          <a:bodyPr/>
          <a:lstStyle/>
          <a:p>
            <a:fld id="{A52075DA-983F-4AC4-BDFD-74EE3DEE38AF}" type="slidenum">
              <a:rPr lang="en-GB" smtClean="0"/>
              <a:t>3</a:t>
            </a:fld>
            <a:endParaRPr lang="en-GB"/>
          </a:p>
        </p:txBody>
      </p:sp>
    </p:spTree>
    <p:extLst>
      <p:ext uri="{BB962C8B-B14F-4D97-AF65-F5344CB8AC3E}">
        <p14:creationId xmlns:p14="http://schemas.microsoft.com/office/powerpoint/2010/main" val="90631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impact does</a:t>
            </a:r>
            <a:r>
              <a:rPr lang="en-GB" baseline="0" dirty="0" smtClean="0"/>
              <a:t> this service have on local AAC service users?</a:t>
            </a:r>
          </a:p>
          <a:p>
            <a:r>
              <a:rPr lang="en-GB" baseline="0" dirty="0" smtClean="0"/>
              <a:t>How we interact with our local hub service?</a:t>
            </a:r>
          </a:p>
          <a:p>
            <a:r>
              <a:rPr lang="en-GB" baseline="0" dirty="0" smtClean="0"/>
              <a:t>How we are hoping to develop our service</a:t>
            </a:r>
            <a:endParaRPr lang="en-GB" dirty="0"/>
          </a:p>
        </p:txBody>
      </p:sp>
      <p:sp>
        <p:nvSpPr>
          <p:cNvPr id="4" name="Slide Number Placeholder 3"/>
          <p:cNvSpPr>
            <a:spLocks noGrp="1"/>
          </p:cNvSpPr>
          <p:nvPr>
            <p:ph type="sldNum" sz="quarter" idx="10"/>
          </p:nvPr>
        </p:nvSpPr>
        <p:spPr/>
        <p:txBody>
          <a:bodyPr/>
          <a:lstStyle/>
          <a:p>
            <a:fld id="{A52075DA-983F-4AC4-BDFD-74EE3DEE38AF}" type="slidenum">
              <a:rPr lang="en-GB" smtClean="0"/>
              <a:t>4</a:t>
            </a:fld>
            <a:endParaRPr lang="en-GB"/>
          </a:p>
        </p:txBody>
      </p:sp>
    </p:spTree>
    <p:extLst>
      <p:ext uri="{BB962C8B-B14F-4D97-AF65-F5344CB8AC3E}">
        <p14:creationId xmlns:p14="http://schemas.microsoft.com/office/powerpoint/2010/main" val="2868438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Historically (1990s) the health trusts</a:t>
            </a:r>
            <a:r>
              <a:rPr lang="en-GB" baseline="0" dirty="0" smtClean="0"/>
              <a:t> in Gloucestershire put £10000 each towards AAC provision</a:t>
            </a:r>
          </a:p>
          <a:p>
            <a:r>
              <a:rPr lang="en-GB" baseline="0" dirty="0" smtClean="0"/>
              <a:t>The were SLTs in Glos at the time with an interest in AAC  but no one with a dedicated role</a:t>
            </a:r>
            <a:endParaRPr lang="en-GB" dirty="0"/>
          </a:p>
        </p:txBody>
      </p:sp>
      <p:sp>
        <p:nvSpPr>
          <p:cNvPr id="4" name="Slide Number Placeholder 3"/>
          <p:cNvSpPr>
            <a:spLocks noGrp="1"/>
          </p:cNvSpPr>
          <p:nvPr>
            <p:ph type="sldNum" sz="quarter" idx="10"/>
          </p:nvPr>
        </p:nvSpPr>
        <p:spPr/>
        <p:txBody>
          <a:bodyPr/>
          <a:lstStyle/>
          <a:p>
            <a:fld id="{A52075DA-983F-4AC4-BDFD-74EE3DEE38AF}" type="slidenum">
              <a:rPr lang="en-GB" smtClean="0"/>
              <a:t>5</a:t>
            </a:fld>
            <a:endParaRPr lang="en-GB"/>
          </a:p>
        </p:txBody>
      </p:sp>
    </p:spTree>
    <p:extLst>
      <p:ext uri="{BB962C8B-B14F-4D97-AF65-F5344CB8AC3E}">
        <p14:creationId xmlns:p14="http://schemas.microsoft.com/office/powerpoint/2010/main" val="2971248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Cathy Harris moved to the area in 1993</a:t>
            </a:r>
            <a:r>
              <a:rPr lang="en-GB" baseline="0" dirty="0" smtClean="0"/>
              <a:t> and, in conjunction with the then SLT service manager developed the specialist AAC post which was later banded via agenda for change.</a:t>
            </a:r>
          </a:p>
          <a:p>
            <a:endParaRPr lang="en-GB" baseline="0" dirty="0" smtClean="0"/>
          </a:p>
          <a:p>
            <a:r>
              <a:rPr lang="en-GB" baseline="0" dirty="0" smtClean="0"/>
              <a:t>The aim of the service was to provide care closer to home and to reduce lengthy waits and long journeys to the regional specialist centre.</a:t>
            </a:r>
          </a:p>
          <a:p>
            <a:endParaRPr lang="en-GB" baseline="0" dirty="0" smtClean="0"/>
          </a:p>
          <a:p>
            <a:r>
              <a:rPr lang="en-GB" baseline="0" dirty="0" smtClean="0"/>
              <a:t>Subsequent changes in trust configurations and boundaries, coupled with a tenacious service manager, resulted in the monies staying with the post.</a:t>
            </a:r>
            <a:endParaRPr lang="en-GB" dirty="0"/>
          </a:p>
        </p:txBody>
      </p:sp>
      <p:sp>
        <p:nvSpPr>
          <p:cNvPr id="4" name="Slide Number Placeholder 3"/>
          <p:cNvSpPr>
            <a:spLocks noGrp="1"/>
          </p:cNvSpPr>
          <p:nvPr>
            <p:ph type="sldNum" sz="quarter" idx="10"/>
          </p:nvPr>
        </p:nvSpPr>
        <p:spPr/>
        <p:txBody>
          <a:bodyPr/>
          <a:lstStyle/>
          <a:p>
            <a:fld id="{A52075DA-983F-4AC4-BDFD-74EE3DEE38AF}" type="slidenum">
              <a:rPr lang="en-GB" smtClean="0"/>
              <a:t>6</a:t>
            </a:fld>
            <a:endParaRPr lang="en-GB"/>
          </a:p>
        </p:txBody>
      </p:sp>
    </p:spTree>
    <p:extLst>
      <p:ext uri="{BB962C8B-B14F-4D97-AF65-F5344CB8AC3E}">
        <p14:creationId xmlns:p14="http://schemas.microsoft.com/office/powerpoint/2010/main" val="1141973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Cathy developed the service to include</a:t>
            </a:r>
            <a:r>
              <a:rPr lang="en-GB" baseline="0" dirty="0" smtClean="0"/>
              <a:t> involvement in the band 5 rotation and development of an assistant post in the department.</a:t>
            </a:r>
          </a:p>
          <a:p>
            <a:r>
              <a:rPr lang="en-GB" baseline="0" dirty="0" smtClean="0"/>
              <a:t>Subsequent service managers have continued to recognise the importance of AAC and consequently honoured the availability of the monies for procurement of AAC devices.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52075DA-983F-4AC4-BDFD-74EE3DEE38AF}" type="slidenum">
              <a:rPr lang="en-GB" smtClean="0"/>
              <a:t>7</a:t>
            </a:fld>
            <a:endParaRPr lang="en-GB"/>
          </a:p>
        </p:txBody>
      </p:sp>
    </p:spTree>
    <p:extLst>
      <p:ext uri="{BB962C8B-B14F-4D97-AF65-F5344CB8AC3E}">
        <p14:creationId xmlns:p14="http://schemas.microsoft.com/office/powerpoint/2010/main" val="2929635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put our service in context…</a:t>
            </a:r>
          </a:p>
          <a:p>
            <a:endParaRPr lang="en-GB" dirty="0" smtClean="0"/>
          </a:p>
          <a:p>
            <a:r>
              <a:rPr lang="en-GB" dirty="0" smtClean="0"/>
              <a:t>There are several</a:t>
            </a:r>
            <a:r>
              <a:rPr lang="en-GB" baseline="0" dirty="0" smtClean="0"/>
              <a:t> other AAC services in Gloucestershire. You have heard from Nicki, from the Communication and Intervention Team, already. </a:t>
            </a:r>
          </a:p>
          <a:p>
            <a:endParaRPr lang="en-GB" baseline="0" dirty="0" smtClean="0"/>
          </a:p>
          <a:p>
            <a:r>
              <a:rPr lang="en-GB" baseline="0" dirty="0" smtClean="0"/>
              <a:t>I mention the Star College here as they are another service that we have some interactions with when students leaving the college remain in the county and require follow up. </a:t>
            </a:r>
          </a:p>
          <a:p>
            <a:endParaRPr lang="en-GB" baseline="0" dirty="0" smtClean="0"/>
          </a:p>
          <a:p>
            <a:r>
              <a:rPr lang="en-GB" baseline="0" dirty="0" smtClean="0"/>
              <a:t>I am aware of special schools supporting AAC with their students. </a:t>
            </a:r>
          </a:p>
          <a:p>
            <a:endParaRPr lang="en-GB" baseline="0" dirty="0" smtClean="0"/>
          </a:p>
          <a:p>
            <a:r>
              <a:rPr lang="en-GB" baseline="0" dirty="0" smtClean="0"/>
              <a:t>Generally there is little interaction between local spoke services, </a:t>
            </a:r>
            <a:r>
              <a:rPr lang="en-GB" baseline="0" dirty="0" err="1" smtClean="0"/>
              <a:t>esp</a:t>
            </a:r>
            <a:r>
              <a:rPr lang="en-GB" baseline="0" dirty="0" smtClean="0"/>
              <a:t> not across user groups.</a:t>
            </a:r>
            <a:endParaRPr lang="en-GB" dirty="0"/>
          </a:p>
        </p:txBody>
      </p:sp>
      <p:sp>
        <p:nvSpPr>
          <p:cNvPr id="4" name="Slide Number Placeholder 3"/>
          <p:cNvSpPr>
            <a:spLocks noGrp="1"/>
          </p:cNvSpPr>
          <p:nvPr>
            <p:ph type="sldNum" sz="quarter" idx="10"/>
          </p:nvPr>
        </p:nvSpPr>
        <p:spPr/>
        <p:txBody>
          <a:bodyPr/>
          <a:lstStyle/>
          <a:p>
            <a:fld id="{A52075DA-983F-4AC4-BDFD-74EE3DEE38AF}" type="slidenum">
              <a:rPr lang="en-GB" smtClean="0"/>
              <a:t>8</a:t>
            </a:fld>
            <a:endParaRPr lang="en-GB"/>
          </a:p>
        </p:txBody>
      </p:sp>
    </p:spTree>
    <p:extLst>
      <p:ext uri="{BB962C8B-B14F-4D97-AF65-F5344CB8AC3E}">
        <p14:creationId xmlns:p14="http://schemas.microsoft.com/office/powerpoint/2010/main" val="3180764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team is an integrated part of the Adult SLT service in </a:t>
            </a:r>
            <a:r>
              <a:rPr lang="en-US" sz="1200" dirty="0" err="1" smtClean="0"/>
              <a:t>Glos.</a:t>
            </a:r>
            <a:r>
              <a:rPr lang="en-US" sz="1200" dirty="0" smtClean="0"/>
              <a:t> </a:t>
            </a:r>
          </a:p>
          <a:p>
            <a:endParaRPr lang="en-US" sz="1200" dirty="0" smtClean="0"/>
          </a:p>
          <a:p>
            <a:r>
              <a:rPr lang="en-US" sz="1200" dirty="0" smtClean="0"/>
              <a:t>We</a:t>
            </a:r>
            <a:r>
              <a:rPr lang="en-US" sz="1200" baseline="0" dirty="0" smtClean="0"/>
              <a:t> are based at the GRH but provide a countywide service including assessments and reviews from local hospital sites, patient homes and any other relevant environment.</a:t>
            </a:r>
          </a:p>
          <a:p>
            <a:endParaRPr lang="en-US" sz="1200" baseline="0" dirty="0" smtClean="0"/>
          </a:p>
          <a:p>
            <a:r>
              <a:rPr lang="en-US" sz="1200" baseline="0" dirty="0" smtClean="0"/>
              <a:t>We consist of:</a:t>
            </a:r>
          </a:p>
          <a:p>
            <a:endParaRPr lang="en-US" sz="1200" baseline="0" dirty="0" smtClean="0"/>
          </a:p>
          <a:p>
            <a:r>
              <a:rPr lang="en-US" sz="1200" baseline="0" dirty="0" smtClean="0"/>
              <a:t>1x band 7 SLT (.4 </a:t>
            </a:r>
            <a:r>
              <a:rPr lang="en-US" sz="1200" baseline="0" dirty="0" err="1" smtClean="0"/>
              <a:t>wte</a:t>
            </a:r>
            <a:r>
              <a:rPr lang="en-US" sz="1200" baseline="0" dirty="0" smtClean="0"/>
              <a:t>)</a:t>
            </a:r>
          </a:p>
          <a:p>
            <a:endParaRPr lang="en-US" sz="1200" baseline="0" dirty="0" smtClean="0"/>
          </a:p>
          <a:p>
            <a:r>
              <a:rPr lang="en-US" sz="1200" baseline="0" dirty="0" smtClean="0"/>
              <a:t>1x B6 SLT (.2 </a:t>
            </a:r>
            <a:r>
              <a:rPr lang="en-US" sz="1200" baseline="0" dirty="0" err="1" smtClean="0"/>
              <a:t>wte</a:t>
            </a:r>
            <a:r>
              <a:rPr lang="en-US" sz="1200" baseline="0" dirty="0" smtClean="0"/>
              <a:t>) </a:t>
            </a:r>
          </a:p>
          <a:p>
            <a:endParaRPr lang="en-US" sz="1200" baseline="0" dirty="0" smtClean="0"/>
          </a:p>
          <a:p>
            <a:r>
              <a:rPr lang="en-US" sz="1200" baseline="0" dirty="0" smtClean="0"/>
              <a:t>1x B3 SLTA (.4 </a:t>
            </a:r>
            <a:r>
              <a:rPr lang="en-US" sz="1200" baseline="0" dirty="0" err="1" smtClean="0"/>
              <a:t>wte</a:t>
            </a:r>
            <a:r>
              <a:rPr lang="en-US" sz="1200" baseline="0" dirty="0" smtClean="0"/>
              <a:t>)</a:t>
            </a:r>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A52075DA-983F-4AC4-BDFD-74EE3DEE38AF}" type="slidenum">
              <a:rPr lang="en-GB" smtClean="0"/>
              <a:t>9</a:t>
            </a:fld>
            <a:endParaRPr lang="en-GB"/>
          </a:p>
        </p:txBody>
      </p:sp>
    </p:spTree>
    <p:extLst>
      <p:ext uri="{BB962C8B-B14F-4D97-AF65-F5344CB8AC3E}">
        <p14:creationId xmlns:p14="http://schemas.microsoft.com/office/powerpoint/2010/main" val="838485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7" name="Picture 6" descr="Powerpoint Template Cover.jpg"/>
          <p:cNvPicPr>
            <a:picLocks/>
          </p:cNvPicPr>
          <p:nvPr userDrawn="1"/>
        </p:nvPicPr>
        <p:blipFill>
          <a:blip r:embed="rId2" cstate="print"/>
          <a:stretch>
            <a:fillRect/>
          </a:stretch>
        </p:blipFill>
        <p:spPr>
          <a:xfrm>
            <a:off x="0" y="268"/>
            <a:ext cx="9144000" cy="6857732"/>
          </a:xfrm>
          <a:prstGeom prst="rect">
            <a:avLst/>
          </a:prstGeom>
        </p:spPr>
      </p:pic>
      <p:sp>
        <p:nvSpPr>
          <p:cNvPr id="12" name="Text Placeholder 11"/>
          <p:cNvSpPr>
            <a:spLocks noGrp="1"/>
          </p:cNvSpPr>
          <p:nvPr>
            <p:ph type="body" sz="quarter" idx="10" hasCustomPrompt="1"/>
          </p:nvPr>
        </p:nvSpPr>
        <p:spPr>
          <a:xfrm>
            <a:off x="4067944" y="2276872"/>
            <a:ext cx="4823965" cy="648072"/>
          </a:xfrm>
          <a:prstGeom prst="rect">
            <a:avLst/>
          </a:prstGeom>
        </p:spPr>
        <p:txBody>
          <a:bodyPr/>
          <a:lstStyle>
            <a:lvl1pPr algn="r">
              <a:buNone/>
              <a:defRPr sz="3200">
                <a:solidFill>
                  <a:schemeClr val="bg1"/>
                </a:solidFill>
                <a:latin typeface="Arial" pitchFamily="34" charset="0"/>
                <a:cs typeface="Arial" pitchFamily="34" charset="0"/>
              </a:defRPr>
            </a:lvl1pPr>
            <a:lvl2pPr algn="r">
              <a:buNone/>
              <a:defRPr sz="3200">
                <a:solidFill>
                  <a:schemeClr val="bg1"/>
                </a:solidFill>
                <a:latin typeface="Arial" pitchFamily="34" charset="0"/>
                <a:cs typeface="Arial" pitchFamily="34" charset="0"/>
              </a:defRPr>
            </a:lvl2pPr>
            <a:lvl3pPr algn="r">
              <a:buNone/>
              <a:defRPr sz="3200">
                <a:solidFill>
                  <a:schemeClr val="bg1"/>
                </a:solidFill>
                <a:latin typeface="Arial" pitchFamily="34" charset="0"/>
                <a:cs typeface="Arial" pitchFamily="34" charset="0"/>
              </a:defRPr>
            </a:lvl3pPr>
            <a:lvl4pPr algn="r">
              <a:buNone/>
              <a:defRPr sz="3200">
                <a:solidFill>
                  <a:schemeClr val="bg1"/>
                </a:solidFill>
                <a:latin typeface="Arial" pitchFamily="34" charset="0"/>
                <a:cs typeface="Arial" pitchFamily="34" charset="0"/>
              </a:defRPr>
            </a:lvl4pPr>
            <a:lvl5pPr algn="r">
              <a:buNone/>
              <a:defRPr sz="3200">
                <a:solidFill>
                  <a:schemeClr val="bg1"/>
                </a:solidFill>
                <a:latin typeface="Arial" pitchFamily="34" charset="0"/>
                <a:cs typeface="Arial" pitchFamily="34" charset="0"/>
              </a:defRPr>
            </a:lvl5pPr>
          </a:lstStyle>
          <a:p>
            <a:pPr lvl="0"/>
            <a:r>
              <a:rPr lang="en-US" dirty="0" smtClean="0"/>
              <a:t>Title</a:t>
            </a:r>
            <a:endParaRPr lang="en-GB" dirty="0"/>
          </a:p>
        </p:txBody>
      </p:sp>
      <p:sp>
        <p:nvSpPr>
          <p:cNvPr id="13" name="Text Placeholder 11"/>
          <p:cNvSpPr>
            <a:spLocks noGrp="1"/>
          </p:cNvSpPr>
          <p:nvPr>
            <p:ph type="body" sz="quarter" idx="11" hasCustomPrompt="1"/>
          </p:nvPr>
        </p:nvSpPr>
        <p:spPr>
          <a:xfrm>
            <a:off x="4067944" y="2924944"/>
            <a:ext cx="4823965" cy="648072"/>
          </a:xfrm>
          <a:prstGeom prst="rect">
            <a:avLst/>
          </a:prstGeom>
        </p:spPr>
        <p:txBody>
          <a:bodyPr/>
          <a:lstStyle>
            <a:lvl1pPr algn="r">
              <a:buNone/>
              <a:defRPr sz="2400">
                <a:solidFill>
                  <a:schemeClr val="bg1"/>
                </a:solidFill>
                <a:latin typeface="Arial" pitchFamily="34" charset="0"/>
                <a:cs typeface="Arial" pitchFamily="34" charset="0"/>
              </a:defRPr>
            </a:lvl1pPr>
            <a:lvl2pPr algn="r">
              <a:buNone/>
              <a:defRPr sz="3200">
                <a:solidFill>
                  <a:schemeClr val="bg1"/>
                </a:solidFill>
                <a:latin typeface="Arial" pitchFamily="34" charset="0"/>
                <a:cs typeface="Arial" pitchFamily="34" charset="0"/>
              </a:defRPr>
            </a:lvl2pPr>
            <a:lvl3pPr algn="r">
              <a:buNone/>
              <a:defRPr sz="3200">
                <a:solidFill>
                  <a:schemeClr val="bg1"/>
                </a:solidFill>
                <a:latin typeface="Arial" pitchFamily="34" charset="0"/>
                <a:cs typeface="Arial" pitchFamily="34" charset="0"/>
              </a:defRPr>
            </a:lvl3pPr>
            <a:lvl4pPr algn="r">
              <a:buNone/>
              <a:defRPr sz="3200">
                <a:solidFill>
                  <a:schemeClr val="bg1"/>
                </a:solidFill>
                <a:latin typeface="Arial" pitchFamily="34" charset="0"/>
                <a:cs typeface="Arial" pitchFamily="34" charset="0"/>
              </a:defRPr>
            </a:lvl4pPr>
            <a:lvl5pPr algn="r">
              <a:buNone/>
              <a:defRPr sz="3200">
                <a:solidFill>
                  <a:schemeClr val="bg1"/>
                </a:solidFill>
                <a:latin typeface="Arial" pitchFamily="34" charset="0"/>
                <a:cs typeface="Arial" pitchFamily="34" charset="0"/>
              </a:defRPr>
            </a:lvl5pPr>
          </a:lstStyle>
          <a:p>
            <a:pPr lvl="0"/>
            <a:r>
              <a:rPr lang="en-US" dirty="0" smtClean="0"/>
              <a:t>Author</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5" name="Picture 4" descr="Powerpoint Templates  Cover 2.jpg"/>
          <p:cNvPicPr>
            <a:picLocks noChangeAspect="1"/>
          </p:cNvPicPr>
          <p:nvPr userDrawn="1"/>
        </p:nvPicPr>
        <p:blipFill>
          <a:blip r:embed="rId2" cstate="print"/>
          <a:stretch>
            <a:fillRect/>
          </a:stretch>
        </p:blipFill>
        <p:spPr>
          <a:xfrm>
            <a:off x="0" y="268"/>
            <a:ext cx="9144000" cy="6857464"/>
          </a:xfrm>
          <a:prstGeom prst="rect">
            <a:avLst/>
          </a:prstGeom>
        </p:spPr>
      </p:pic>
      <p:sp>
        <p:nvSpPr>
          <p:cNvPr id="12" name="Text Placeholder 11"/>
          <p:cNvSpPr>
            <a:spLocks noGrp="1"/>
          </p:cNvSpPr>
          <p:nvPr>
            <p:ph type="body" sz="quarter" idx="10" hasCustomPrompt="1"/>
          </p:nvPr>
        </p:nvSpPr>
        <p:spPr>
          <a:xfrm>
            <a:off x="4067944" y="2276872"/>
            <a:ext cx="4823965" cy="648072"/>
          </a:xfrm>
          <a:prstGeom prst="rect">
            <a:avLst/>
          </a:prstGeom>
        </p:spPr>
        <p:txBody>
          <a:bodyPr/>
          <a:lstStyle>
            <a:lvl1pPr algn="r">
              <a:buNone/>
              <a:defRPr sz="3200">
                <a:solidFill>
                  <a:srgbClr val="0070C0"/>
                </a:solidFill>
                <a:latin typeface="Arial" pitchFamily="34" charset="0"/>
                <a:cs typeface="Arial" pitchFamily="34" charset="0"/>
              </a:defRPr>
            </a:lvl1pPr>
            <a:lvl2pPr algn="r">
              <a:buNone/>
              <a:defRPr sz="3200">
                <a:solidFill>
                  <a:schemeClr val="bg1"/>
                </a:solidFill>
                <a:latin typeface="Arial" pitchFamily="34" charset="0"/>
                <a:cs typeface="Arial" pitchFamily="34" charset="0"/>
              </a:defRPr>
            </a:lvl2pPr>
            <a:lvl3pPr algn="r">
              <a:buNone/>
              <a:defRPr sz="3200">
                <a:solidFill>
                  <a:schemeClr val="bg1"/>
                </a:solidFill>
                <a:latin typeface="Arial" pitchFamily="34" charset="0"/>
                <a:cs typeface="Arial" pitchFamily="34" charset="0"/>
              </a:defRPr>
            </a:lvl3pPr>
            <a:lvl4pPr algn="r">
              <a:buNone/>
              <a:defRPr sz="3200">
                <a:solidFill>
                  <a:schemeClr val="bg1"/>
                </a:solidFill>
                <a:latin typeface="Arial" pitchFamily="34" charset="0"/>
                <a:cs typeface="Arial" pitchFamily="34" charset="0"/>
              </a:defRPr>
            </a:lvl4pPr>
            <a:lvl5pPr algn="r">
              <a:buNone/>
              <a:defRPr sz="3200">
                <a:solidFill>
                  <a:schemeClr val="bg1"/>
                </a:solidFill>
                <a:latin typeface="Arial" pitchFamily="34" charset="0"/>
                <a:cs typeface="Arial" pitchFamily="34" charset="0"/>
              </a:defRPr>
            </a:lvl5pPr>
          </a:lstStyle>
          <a:p>
            <a:pPr lvl="0"/>
            <a:r>
              <a:rPr lang="en-US" dirty="0" smtClean="0"/>
              <a:t>Title</a:t>
            </a:r>
            <a:endParaRPr lang="en-GB" dirty="0"/>
          </a:p>
        </p:txBody>
      </p:sp>
      <p:sp>
        <p:nvSpPr>
          <p:cNvPr id="13" name="Text Placeholder 11"/>
          <p:cNvSpPr>
            <a:spLocks noGrp="1"/>
          </p:cNvSpPr>
          <p:nvPr>
            <p:ph type="body" sz="quarter" idx="11" hasCustomPrompt="1"/>
          </p:nvPr>
        </p:nvSpPr>
        <p:spPr>
          <a:xfrm>
            <a:off x="4067944" y="2924944"/>
            <a:ext cx="4823965" cy="648072"/>
          </a:xfrm>
          <a:prstGeom prst="rect">
            <a:avLst/>
          </a:prstGeom>
        </p:spPr>
        <p:txBody>
          <a:bodyPr/>
          <a:lstStyle>
            <a:lvl1pPr algn="r">
              <a:buNone/>
              <a:defRPr sz="2400">
                <a:solidFill>
                  <a:schemeClr val="tx1"/>
                </a:solidFill>
                <a:latin typeface="Arial" pitchFamily="34" charset="0"/>
                <a:cs typeface="Arial" pitchFamily="34" charset="0"/>
              </a:defRPr>
            </a:lvl1pPr>
            <a:lvl2pPr algn="r">
              <a:buNone/>
              <a:defRPr sz="3200">
                <a:solidFill>
                  <a:schemeClr val="bg1"/>
                </a:solidFill>
                <a:latin typeface="Arial" pitchFamily="34" charset="0"/>
                <a:cs typeface="Arial" pitchFamily="34" charset="0"/>
              </a:defRPr>
            </a:lvl2pPr>
            <a:lvl3pPr algn="r">
              <a:buNone/>
              <a:defRPr sz="3200">
                <a:solidFill>
                  <a:schemeClr val="bg1"/>
                </a:solidFill>
                <a:latin typeface="Arial" pitchFamily="34" charset="0"/>
                <a:cs typeface="Arial" pitchFamily="34" charset="0"/>
              </a:defRPr>
            </a:lvl3pPr>
            <a:lvl4pPr algn="r">
              <a:buNone/>
              <a:defRPr sz="3200">
                <a:solidFill>
                  <a:schemeClr val="bg1"/>
                </a:solidFill>
                <a:latin typeface="Arial" pitchFamily="34" charset="0"/>
                <a:cs typeface="Arial" pitchFamily="34" charset="0"/>
              </a:defRPr>
            </a:lvl4pPr>
            <a:lvl5pPr algn="r">
              <a:buNone/>
              <a:defRPr sz="3200">
                <a:solidFill>
                  <a:schemeClr val="bg1"/>
                </a:solidFill>
                <a:latin typeface="Arial" pitchFamily="34" charset="0"/>
                <a:cs typeface="Arial" pitchFamily="34" charset="0"/>
              </a:defRPr>
            </a:lvl5pPr>
          </a:lstStyle>
          <a:p>
            <a:pPr lvl="0"/>
            <a:r>
              <a:rPr lang="en-US" dirty="0" smtClean="0"/>
              <a:t>Author</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5" name="Picture 4" descr="Powerpoint Templates Cover 3.jpg"/>
          <p:cNvPicPr>
            <a:picLocks noChangeAspect="1"/>
          </p:cNvPicPr>
          <p:nvPr userDrawn="1"/>
        </p:nvPicPr>
        <p:blipFill>
          <a:blip r:embed="rId2" cstate="print"/>
          <a:stretch>
            <a:fillRect/>
          </a:stretch>
        </p:blipFill>
        <p:spPr>
          <a:xfrm>
            <a:off x="0" y="268"/>
            <a:ext cx="9144000" cy="6857464"/>
          </a:xfrm>
          <a:prstGeom prst="rect">
            <a:avLst/>
          </a:prstGeom>
        </p:spPr>
      </p:pic>
      <p:sp>
        <p:nvSpPr>
          <p:cNvPr id="12" name="Text Placeholder 11"/>
          <p:cNvSpPr>
            <a:spLocks noGrp="1"/>
          </p:cNvSpPr>
          <p:nvPr>
            <p:ph type="body" sz="quarter" idx="10" hasCustomPrompt="1"/>
          </p:nvPr>
        </p:nvSpPr>
        <p:spPr>
          <a:xfrm>
            <a:off x="4067944" y="2276872"/>
            <a:ext cx="4823965" cy="648072"/>
          </a:xfrm>
          <a:prstGeom prst="rect">
            <a:avLst/>
          </a:prstGeom>
        </p:spPr>
        <p:txBody>
          <a:bodyPr/>
          <a:lstStyle>
            <a:lvl1pPr algn="r">
              <a:buNone/>
              <a:defRPr sz="3200">
                <a:solidFill>
                  <a:srgbClr val="0070C0"/>
                </a:solidFill>
                <a:latin typeface="Arial" pitchFamily="34" charset="0"/>
                <a:cs typeface="Arial" pitchFamily="34" charset="0"/>
              </a:defRPr>
            </a:lvl1pPr>
            <a:lvl2pPr algn="r">
              <a:buNone/>
              <a:defRPr sz="3200">
                <a:solidFill>
                  <a:schemeClr val="bg1"/>
                </a:solidFill>
                <a:latin typeface="Arial" pitchFamily="34" charset="0"/>
                <a:cs typeface="Arial" pitchFamily="34" charset="0"/>
              </a:defRPr>
            </a:lvl2pPr>
            <a:lvl3pPr algn="r">
              <a:buNone/>
              <a:defRPr sz="3200">
                <a:solidFill>
                  <a:schemeClr val="bg1"/>
                </a:solidFill>
                <a:latin typeface="Arial" pitchFamily="34" charset="0"/>
                <a:cs typeface="Arial" pitchFamily="34" charset="0"/>
              </a:defRPr>
            </a:lvl3pPr>
            <a:lvl4pPr algn="r">
              <a:buNone/>
              <a:defRPr sz="3200">
                <a:solidFill>
                  <a:schemeClr val="bg1"/>
                </a:solidFill>
                <a:latin typeface="Arial" pitchFamily="34" charset="0"/>
                <a:cs typeface="Arial" pitchFamily="34" charset="0"/>
              </a:defRPr>
            </a:lvl4pPr>
            <a:lvl5pPr algn="r">
              <a:buNone/>
              <a:defRPr sz="3200">
                <a:solidFill>
                  <a:schemeClr val="bg1"/>
                </a:solidFill>
                <a:latin typeface="Arial" pitchFamily="34" charset="0"/>
                <a:cs typeface="Arial" pitchFamily="34" charset="0"/>
              </a:defRPr>
            </a:lvl5pPr>
          </a:lstStyle>
          <a:p>
            <a:pPr lvl="0"/>
            <a:r>
              <a:rPr lang="en-US" dirty="0" smtClean="0"/>
              <a:t>Title</a:t>
            </a:r>
            <a:endParaRPr lang="en-GB" dirty="0"/>
          </a:p>
        </p:txBody>
      </p:sp>
      <p:sp>
        <p:nvSpPr>
          <p:cNvPr id="13" name="Text Placeholder 11"/>
          <p:cNvSpPr>
            <a:spLocks noGrp="1"/>
          </p:cNvSpPr>
          <p:nvPr>
            <p:ph type="body" sz="quarter" idx="11" hasCustomPrompt="1"/>
          </p:nvPr>
        </p:nvSpPr>
        <p:spPr>
          <a:xfrm>
            <a:off x="4067944" y="2924944"/>
            <a:ext cx="4823965" cy="648072"/>
          </a:xfrm>
          <a:prstGeom prst="rect">
            <a:avLst/>
          </a:prstGeom>
        </p:spPr>
        <p:txBody>
          <a:bodyPr/>
          <a:lstStyle>
            <a:lvl1pPr algn="r">
              <a:buNone/>
              <a:defRPr sz="2400">
                <a:solidFill>
                  <a:schemeClr val="tx1"/>
                </a:solidFill>
                <a:latin typeface="Arial" pitchFamily="34" charset="0"/>
                <a:cs typeface="Arial" pitchFamily="34" charset="0"/>
              </a:defRPr>
            </a:lvl1pPr>
            <a:lvl2pPr algn="r">
              <a:buNone/>
              <a:defRPr sz="3200">
                <a:solidFill>
                  <a:schemeClr val="bg1"/>
                </a:solidFill>
                <a:latin typeface="Arial" pitchFamily="34" charset="0"/>
                <a:cs typeface="Arial" pitchFamily="34" charset="0"/>
              </a:defRPr>
            </a:lvl2pPr>
            <a:lvl3pPr algn="r">
              <a:buNone/>
              <a:defRPr sz="3200">
                <a:solidFill>
                  <a:schemeClr val="bg1"/>
                </a:solidFill>
                <a:latin typeface="Arial" pitchFamily="34" charset="0"/>
                <a:cs typeface="Arial" pitchFamily="34" charset="0"/>
              </a:defRPr>
            </a:lvl3pPr>
            <a:lvl4pPr algn="r">
              <a:buNone/>
              <a:defRPr sz="3200">
                <a:solidFill>
                  <a:schemeClr val="bg1"/>
                </a:solidFill>
                <a:latin typeface="Arial" pitchFamily="34" charset="0"/>
                <a:cs typeface="Arial" pitchFamily="34" charset="0"/>
              </a:defRPr>
            </a:lvl4pPr>
            <a:lvl5pPr algn="r">
              <a:buNone/>
              <a:defRPr sz="3200">
                <a:solidFill>
                  <a:schemeClr val="bg1"/>
                </a:solidFill>
                <a:latin typeface="Arial" pitchFamily="34" charset="0"/>
                <a:cs typeface="Arial" pitchFamily="34" charset="0"/>
              </a:defRPr>
            </a:lvl5pPr>
          </a:lstStyle>
          <a:p>
            <a:pPr lvl="0"/>
            <a:r>
              <a:rPr lang="en-US" dirty="0" smtClean="0"/>
              <a:t>Author</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pic>
        <p:nvPicPr>
          <p:cNvPr id="5" name="Picture 4" descr="Powerpoint Templates Cover 4.jpg"/>
          <p:cNvPicPr>
            <a:picLocks noChangeAspect="1"/>
          </p:cNvPicPr>
          <p:nvPr userDrawn="1"/>
        </p:nvPicPr>
        <p:blipFill>
          <a:blip r:embed="rId2" cstate="print"/>
          <a:stretch>
            <a:fillRect/>
          </a:stretch>
        </p:blipFill>
        <p:spPr>
          <a:xfrm>
            <a:off x="0" y="268"/>
            <a:ext cx="9144000" cy="6857464"/>
          </a:xfrm>
          <a:prstGeom prst="rect">
            <a:avLst/>
          </a:prstGeom>
        </p:spPr>
      </p:pic>
      <p:sp>
        <p:nvSpPr>
          <p:cNvPr id="12" name="Text Placeholder 11"/>
          <p:cNvSpPr>
            <a:spLocks noGrp="1"/>
          </p:cNvSpPr>
          <p:nvPr>
            <p:ph type="body" sz="quarter" idx="10" hasCustomPrompt="1"/>
          </p:nvPr>
        </p:nvSpPr>
        <p:spPr>
          <a:xfrm>
            <a:off x="4067944" y="2276872"/>
            <a:ext cx="4823965" cy="648072"/>
          </a:xfrm>
          <a:prstGeom prst="rect">
            <a:avLst/>
          </a:prstGeom>
        </p:spPr>
        <p:txBody>
          <a:bodyPr/>
          <a:lstStyle>
            <a:lvl1pPr algn="r">
              <a:buNone/>
              <a:defRPr sz="3200">
                <a:solidFill>
                  <a:schemeClr val="bg1"/>
                </a:solidFill>
                <a:latin typeface="Arial" pitchFamily="34" charset="0"/>
                <a:cs typeface="Arial" pitchFamily="34" charset="0"/>
              </a:defRPr>
            </a:lvl1pPr>
            <a:lvl2pPr algn="r">
              <a:buNone/>
              <a:defRPr sz="3200">
                <a:solidFill>
                  <a:schemeClr val="bg1"/>
                </a:solidFill>
                <a:latin typeface="Arial" pitchFamily="34" charset="0"/>
                <a:cs typeface="Arial" pitchFamily="34" charset="0"/>
              </a:defRPr>
            </a:lvl2pPr>
            <a:lvl3pPr algn="r">
              <a:buNone/>
              <a:defRPr sz="3200">
                <a:solidFill>
                  <a:schemeClr val="bg1"/>
                </a:solidFill>
                <a:latin typeface="Arial" pitchFamily="34" charset="0"/>
                <a:cs typeface="Arial" pitchFamily="34" charset="0"/>
              </a:defRPr>
            </a:lvl3pPr>
            <a:lvl4pPr algn="r">
              <a:buNone/>
              <a:defRPr sz="3200">
                <a:solidFill>
                  <a:schemeClr val="bg1"/>
                </a:solidFill>
                <a:latin typeface="Arial" pitchFamily="34" charset="0"/>
                <a:cs typeface="Arial" pitchFamily="34" charset="0"/>
              </a:defRPr>
            </a:lvl4pPr>
            <a:lvl5pPr algn="r">
              <a:buNone/>
              <a:defRPr sz="3200">
                <a:solidFill>
                  <a:schemeClr val="bg1"/>
                </a:solidFill>
                <a:latin typeface="Arial" pitchFamily="34" charset="0"/>
                <a:cs typeface="Arial" pitchFamily="34" charset="0"/>
              </a:defRPr>
            </a:lvl5pPr>
          </a:lstStyle>
          <a:p>
            <a:pPr lvl="0"/>
            <a:r>
              <a:rPr lang="en-US" dirty="0" smtClean="0"/>
              <a:t>Title</a:t>
            </a:r>
            <a:endParaRPr lang="en-GB" dirty="0"/>
          </a:p>
        </p:txBody>
      </p:sp>
      <p:sp>
        <p:nvSpPr>
          <p:cNvPr id="13" name="Text Placeholder 11"/>
          <p:cNvSpPr>
            <a:spLocks noGrp="1"/>
          </p:cNvSpPr>
          <p:nvPr>
            <p:ph type="body" sz="quarter" idx="11" hasCustomPrompt="1"/>
          </p:nvPr>
        </p:nvSpPr>
        <p:spPr>
          <a:xfrm>
            <a:off x="4067944" y="2924944"/>
            <a:ext cx="4823965" cy="648072"/>
          </a:xfrm>
          <a:prstGeom prst="rect">
            <a:avLst/>
          </a:prstGeom>
        </p:spPr>
        <p:txBody>
          <a:bodyPr/>
          <a:lstStyle>
            <a:lvl1pPr algn="r">
              <a:buNone/>
              <a:defRPr sz="2400">
                <a:solidFill>
                  <a:schemeClr val="bg1"/>
                </a:solidFill>
                <a:latin typeface="Arial" pitchFamily="34" charset="0"/>
                <a:cs typeface="Arial" pitchFamily="34" charset="0"/>
              </a:defRPr>
            </a:lvl1pPr>
            <a:lvl2pPr algn="r">
              <a:buNone/>
              <a:defRPr sz="3200">
                <a:solidFill>
                  <a:schemeClr val="bg1"/>
                </a:solidFill>
                <a:latin typeface="Arial" pitchFamily="34" charset="0"/>
                <a:cs typeface="Arial" pitchFamily="34" charset="0"/>
              </a:defRPr>
            </a:lvl2pPr>
            <a:lvl3pPr algn="r">
              <a:buNone/>
              <a:defRPr sz="3200">
                <a:solidFill>
                  <a:schemeClr val="bg1"/>
                </a:solidFill>
                <a:latin typeface="Arial" pitchFamily="34" charset="0"/>
                <a:cs typeface="Arial" pitchFamily="34" charset="0"/>
              </a:defRPr>
            </a:lvl3pPr>
            <a:lvl4pPr algn="r">
              <a:buNone/>
              <a:defRPr sz="3200">
                <a:solidFill>
                  <a:schemeClr val="bg1"/>
                </a:solidFill>
                <a:latin typeface="Arial" pitchFamily="34" charset="0"/>
                <a:cs typeface="Arial" pitchFamily="34" charset="0"/>
              </a:defRPr>
            </a:lvl4pPr>
            <a:lvl5pPr algn="r">
              <a:buNone/>
              <a:defRPr sz="3200">
                <a:solidFill>
                  <a:schemeClr val="bg1"/>
                </a:solidFill>
                <a:latin typeface="Arial" pitchFamily="34" charset="0"/>
                <a:cs typeface="Arial" pitchFamily="34" charset="0"/>
              </a:defRPr>
            </a:lvl5pPr>
          </a:lstStyle>
          <a:p>
            <a:pPr lvl="0"/>
            <a:r>
              <a:rPr lang="en-US" dirty="0" smtClean="0"/>
              <a:t>Author</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r 1">
    <p:spTree>
      <p:nvGrpSpPr>
        <p:cNvPr id="1" name=""/>
        <p:cNvGrpSpPr/>
        <p:nvPr/>
      </p:nvGrpSpPr>
      <p:grpSpPr>
        <a:xfrm>
          <a:off x="0" y="0"/>
          <a:ext cx="0" cy="0"/>
          <a:chOff x="0" y="0"/>
          <a:chExt cx="0" cy="0"/>
        </a:xfrm>
      </p:grpSpPr>
      <p:pic>
        <p:nvPicPr>
          <p:cNvPr id="3" name="Picture 2" descr="Powerpoint Templates Inner 1.jpg"/>
          <p:cNvPicPr>
            <a:picLocks/>
          </p:cNvPicPr>
          <p:nvPr userDrawn="1"/>
        </p:nvPicPr>
        <p:blipFill>
          <a:blip r:embed="rId2" cstate="print"/>
          <a:stretch>
            <a:fillRect/>
          </a:stretch>
        </p:blipFill>
        <p:spPr>
          <a:xfrm>
            <a:off x="0" y="268"/>
            <a:ext cx="9144000" cy="6857732"/>
          </a:xfrm>
          <a:prstGeom prst="rect">
            <a:avLst/>
          </a:prstGeom>
        </p:spPr>
      </p:pic>
      <p:sp>
        <p:nvSpPr>
          <p:cNvPr id="6" name="Text Placeholder 5"/>
          <p:cNvSpPr>
            <a:spLocks noGrp="1"/>
          </p:cNvSpPr>
          <p:nvPr>
            <p:ph type="body" sz="quarter" idx="10" hasCustomPrompt="1"/>
          </p:nvPr>
        </p:nvSpPr>
        <p:spPr>
          <a:xfrm>
            <a:off x="323528" y="908720"/>
            <a:ext cx="8496944" cy="503485"/>
          </a:xfrm>
          <a:prstGeom prst="rect">
            <a:avLst/>
          </a:prstGeom>
        </p:spPr>
        <p:txBody>
          <a:bodyPr/>
          <a:lstStyle>
            <a:lvl1pPr>
              <a:buNone/>
              <a:defRPr sz="2400" b="1">
                <a:solidFill>
                  <a:srgbClr val="0070C0"/>
                </a:solidFill>
                <a:latin typeface="Arial" pitchFamily="34" charset="0"/>
                <a:cs typeface="Arial" pitchFamily="34" charset="0"/>
              </a:defRPr>
            </a:lvl1pPr>
          </a:lstStyle>
          <a:p>
            <a:pPr lvl="0"/>
            <a:r>
              <a:rPr lang="en-GB" dirty="0" smtClean="0"/>
              <a:t>Title</a:t>
            </a:r>
            <a:endParaRPr lang="en-GB" dirty="0"/>
          </a:p>
        </p:txBody>
      </p:sp>
      <p:sp>
        <p:nvSpPr>
          <p:cNvPr id="8" name="Text Placeholder 7"/>
          <p:cNvSpPr>
            <a:spLocks noGrp="1"/>
          </p:cNvSpPr>
          <p:nvPr>
            <p:ph type="body" sz="quarter" idx="11" hasCustomPrompt="1"/>
          </p:nvPr>
        </p:nvSpPr>
        <p:spPr>
          <a:xfrm>
            <a:off x="323528" y="1412776"/>
            <a:ext cx="8496944" cy="914400"/>
          </a:xfrm>
          <a:prstGeom prst="rect">
            <a:avLst/>
          </a:prstGeom>
        </p:spPr>
        <p:txBody>
          <a:bodyPr/>
          <a:lstStyle>
            <a:lvl1pPr algn="l">
              <a:buNone/>
              <a:defRPr sz="1600">
                <a:solidFill>
                  <a:schemeClr val="tx1"/>
                </a:solidFill>
                <a:latin typeface="Arial" pitchFamily="34" charset="0"/>
                <a:cs typeface="Arial" pitchFamily="34" charset="0"/>
              </a:defRPr>
            </a:lvl1pPr>
            <a:lvl2pPr algn="l">
              <a:buNone/>
              <a:defRPr sz="1600">
                <a:solidFill>
                  <a:schemeClr val="tx1"/>
                </a:solidFill>
                <a:latin typeface="Arial" pitchFamily="34" charset="0"/>
                <a:cs typeface="Arial" pitchFamily="34" charset="0"/>
              </a:defRPr>
            </a:lvl2pPr>
            <a:lvl3pPr algn="l">
              <a:buNone/>
              <a:defRPr sz="1600">
                <a:solidFill>
                  <a:schemeClr val="tx1"/>
                </a:solidFill>
                <a:latin typeface="Arial" pitchFamily="34" charset="0"/>
                <a:cs typeface="Arial" pitchFamily="34" charset="0"/>
              </a:defRPr>
            </a:lvl3pPr>
            <a:lvl4pPr algn="l">
              <a:buNone/>
              <a:defRPr sz="1600">
                <a:solidFill>
                  <a:schemeClr val="tx1"/>
                </a:solidFill>
                <a:latin typeface="Arial" pitchFamily="34" charset="0"/>
                <a:cs typeface="Arial" pitchFamily="34" charset="0"/>
              </a:defRPr>
            </a:lvl4pPr>
            <a:lvl5pPr algn="l">
              <a:buNone/>
              <a:defRPr sz="1600">
                <a:solidFill>
                  <a:schemeClr val="tx1"/>
                </a:solidFill>
                <a:latin typeface="Arial" pitchFamily="34" charset="0"/>
                <a:cs typeface="Arial" pitchFamily="34" charset="0"/>
              </a:defRPr>
            </a:lvl5pPr>
          </a:lstStyle>
          <a:p>
            <a:pPr lvl="0"/>
            <a:r>
              <a:rPr lang="en-GB" dirty="0" smtClean="0"/>
              <a:t>Text</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r 2">
    <p:spTree>
      <p:nvGrpSpPr>
        <p:cNvPr id="1" name=""/>
        <p:cNvGrpSpPr/>
        <p:nvPr/>
      </p:nvGrpSpPr>
      <p:grpSpPr>
        <a:xfrm>
          <a:off x="0" y="0"/>
          <a:ext cx="0" cy="0"/>
          <a:chOff x="0" y="0"/>
          <a:chExt cx="0" cy="0"/>
        </a:xfrm>
      </p:grpSpPr>
      <p:pic>
        <p:nvPicPr>
          <p:cNvPr id="3" name="Picture 2" descr="PowerPoint Template Inner 2.jpg"/>
          <p:cNvPicPr>
            <a:picLocks noChangeAspect="1"/>
          </p:cNvPicPr>
          <p:nvPr userDrawn="1"/>
        </p:nvPicPr>
        <p:blipFill>
          <a:blip r:embed="rId2" cstate="print"/>
          <a:stretch>
            <a:fillRect/>
          </a:stretch>
        </p:blipFill>
        <p:spPr>
          <a:xfrm>
            <a:off x="0" y="268"/>
            <a:ext cx="9144000" cy="6857464"/>
          </a:xfrm>
          <a:prstGeom prst="rect">
            <a:avLst/>
          </a:prstGeom>
        </p:spPr>
      </p:pic>
      <p:sp>
        <p:nvSpPr>
          <p:cNvPr id="5" name="Text Placeholder 5"/>
          <p:cNvSpPr>
            <a:spLocks noGrp="1"/>
          </p:cNvSpPr>
          <p:nvPr>
            <p:ph type="body" sz="quarter" idx="10" hasCustomPrompt="1"/>
          </p:nvPr>
        </p:nvSpPr>
        <p:spPr>
          <a:xfrm>
            <a:off x="323528" y="908720"/>
            <a:ext cx="8496944" cy="503485"/>
          </a:xfrm>
          <a:prstGeom prst="rect">
            <a:avLst/>
          </a:prstGeom>
        </p:spPr>
        <p:txBody>
          <a:bodyPr/>
          <a:lstStyle>
            <a:lvl1pPr>
              <a:buNone/>
              <a:defRPr sz="2400" b="1">
                <a:solidFill>
                  <a:srgbClr val="0070C0"/>
                </a:solidFill>
                <a:latin typeface="Arial" pitchFamily="34" charset="0"/>
                <a:cs typeface="Arial" pitchFamily="34" charset="0"/>
              </a:defRPr>
            </a:lvl1pPr>
          </a:lstStyle>
          <a:p>
            <a:pPr lvl="0"/>
            <a:r>
              <a:rPr lang="en-GB" dirty="0" smtClean="0"/>
              <a:t>Title</a:t>
            </a:r>
            <a:endParaRPr lang="en-GB" dirty="0"/>
          </a:p>
        </p:txBody>
      </p:sp>
      <p:sp>
        <p:nvSpPr>
          <p:cNvPr id="6" name="Text Placeholder 7"/>
          <p:cNvSpPr>
            <a:spLocks noGrp="1"/>
          </p:cNvSpPr>
          <p:nvPr>
            <p:ph type="body" sz="quarter" idx="11" hasCustomPrompt="1"/>
          </p:nvPr>
        </p:nvSpPr>
        <p:spPr>
          <a:xfrm>
            <a:off x="323528" y="1412776"/>
            <a:ext cx="8496944" cy="914400"/>
          </a:xfrm>
          <a:prstGeom prst="rect">
            <a:avLst/>
          </a:prstGeom>
        </p:spPr>
        <p:txBody>
          <a:bodyPr/>
          <a:lstStyle>
            <a:lvl1pPr algn="l">
              <a:buNone/>
              <a:defRPr sz="1600">
                <a:solidFill>
                  <a:schemeClr val="tx1"/>
                </a:solidFill>
                <a:latin typeface="Arial" pitchFamily="34" charset="0"/>
                <a:cs typeface="Arial" pitchFamily="34" charset="0"/>
              </a:defRPr>
            </a:lvl1pPr>
            <a:lvl2pPr algn="l">
              <a:buNone/>
              <a:defRPr sz="1600">
                <a:solidFill>
                  <a:schemeClr val="tx1"/>
                </a:solidFill>
                <a:latin typeface="Arial" pitchFamily="34" charset="0"/>
                <a:cs typeface="Arial" pitchFamily="34" charset="0"/>
              </a:defRPr>
            </a:lvl2pPr>
            <a:lvl3pPr algn="l">
              <a:buNone/>
              <a:defRPr sz="1600">
                <a:solidFill>
                  <a:schemeClr val="tx1"/>
                </a:solidFill>
                <a:latin typeface="Arial" pitchFamily="34" charset="0"/>
                <a:cs typeface="Arial" pitchFamily="34" charset="0"/>
              </a:defRPr>
            </a:lvl3pPr>
            <a:lvl4pPr algn="l">
              <a:buNone/>
              <a:defRPr sz="1600">
                <a:solidFill>
                  <a:schemeClr val="tx1"/>
                </a:solidFill>
                <a:latin typeface="Arial" pitchFamily="34" charset="0"/>
                <a:cs typeface="Arial" pitchFamily="34" charset="0"/>
              </a:defRPr>
            </a:lvl4pPr>
            <a:lvl5pPr algn="l">
              <a:buNone/>
              <a:defRPr sz="1600">
                <a:solidFill>
                  <a:schemeClr val="tx1"/>
                </a:solidFill>
                <a:latin typeface="Arial" pitchFamily="34" charset="0"/>
                <a:cs typeface="Arial" pitchFamily="34" charset="0"/>
              </a:defRPr>
            </a:lvl5pPr>
          </a:lstStyle>
          <a:p>
            <a:pPr lvl="0"/>
            <a:r>
              <a:rPr lang="en-GB" dirty="0" smtClean="0"/>
              <a:t>Text</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r 3">
    <p:spTree>
      <p:nvGrpSpPr>
        <p:cNvPr id="1" name=""/>
        <p:cNvGrpSpPr/>
        <p:nvPr/>
      </p:nvGrpSpPr>
      <p:grpSpPr>
        <a:xfrm>
          <a:off x="0" y="0"/>
          <a:ext cx="0" cy="0"/>
          <a:chOff x="0" y="0"/>
          <a:chExt cx="0" cy="0"/>
        </a:xfrm>
      </p:grpSpPr>
      <p:pic>
        <p:nvPicPr>
          <p:cNvPr id="7" name="Picture 6" descr="Powerpoint Templates Inner 3.jpg"/>
          <p:cNvPicPr>
            <a:picLocks noChangeAspect="1"/>
          </p:cNvPicPr>
          <p:nvPr userDrawn="1"/>
        </p:nvPicPr>
        <p:blipFill>
          <a:blip r:embed="rId2" cstate="print"/>
          <a:stretch>
            <a:fillRect/>
          </a:stretch>
        </p:blipFill>
        <p:spPr>
          <a:xfrm>
            <a:off x="0" y="268"/>
            <a:ext cx="9144000" cy="6857464"/>
          </a:xfrm>
          <a:prstGeom prst="rect">
            <a:avLst/>
          </a:prstGeom>
        </p:spPr>
      </p:pic>
      <p:sp>
        <p:nvSpPr>
          <p:cNvPr id="5" name="Text Placeholder 5"/>
          <p:cNvSpPr>
            <a:spLocks noGrp="1"/>
          </p:cNvSpPr>
          <p:nvPr>
            <p:ph type="body" sz="quarter" idx="10" hasCustomPrompt="1"/>
          </p:nvPr>
        </p:nvSpPr>
        <p:spPr>
          <a:xfrm>
            <a:off x="323528" y="908720"/>
            <a:ext cx="8496944" cy="503485"/>
          </a:xfrm>
          <a:prstGeom prst="rect">
            <a:avLst/>
          </a:prstGeom>
        </p:spPr>
        <p:txBody>
          <a:bodyPr/>
          <a:lstStyle>
            <a:lvl1pPr>
              <a:buNone/>
              <a:defRPr sz="2400" b="1">
                <a:solidFill>
                  <a:srgbClr val="0070C0"/>
                </a:solidFill>
                <a:latin typeface="Arial" pitchFamily="34" charset="0"/>
                <a:cs typeface="Arial" pitchFamily="34" charset="0"/>
              </a:defRPr>
            </a:lvl1pPr>
          </a:lstStyle>
          <a:p>
            <a:pPr lvl="0"/>
            <a:r>
              <a:rPr lang="en-GB" dirty="0" smtClean="0"/>
              <a:t>Title</a:t>
            </a:r>
            <a:endParaRPr lang="en-GB" dirty="0"/>
          </a:p>
        </p:txBody>
      </p:sp>
      <p:sp>
        <p:nvSpPr>
          <p:cNvPr id="6" name="Text Placeholder 7"/>
          <p:cNvSpPr>
            <a:spLocks noGrp="1"/>
          </p:cNvSpPr>
          <p:nvPr>
            <p:ph type="body" sz="quarter" idx="11" hasCustomPrompt="1"/>
          </p:nvPr>
        </p:nvSpPr>
        <p:spPr>
          <a:xfrm>
            <a:off x="323528" y="1412776"/>
            <a:ext cx="8496944" cy="914400"/>
          </a:xfrm>
          <a:prstGeom prst="rect">
            <a:avLst/>
          </a:prstGeom>
        </p:spPr>
        <p:txBody>
          <a:bodyPr/>
          <a:lstStyle>
            <a:lvl1pPr algn="l">
              <a:buNone/>
              <a:defRPr sz="1600">
                <a:solidFill>
                  <a:schemeClr val="tx1"/>
                </a:solidFill>
                <a:latin typeface="Arial" pitchFamily="34" charset="0"/>
                <a:cs typeface="Arial" pitchFamily="34" charset="0"/>
              </a:defRPr>
            </a:lvl1pPr>
            <a:lvl2pPr algn="l">
              <a:buNone/>
              <a:defRPr sz="1600">
                <a:solidFill>
                  <a:schemeClr val="tx1"/>
                </a:solidFill>
                <a:latin typeface="Arial" pitchFamily="34" charset="0"/>
                <a:cs typeface="Arial" pitchFamily="34" charset="0"/>
              </a:defRPr>
            </a:lvl2pPr>
            <a:lvl3pPr algn="l">
              <a:buNone/>
              <a:defRPr sz="1600">
                <a:solidFill>
                  <a:schemeClr val="tx1"/>
                </a:solidFill>
                <a:latin typeface="Arial" pitchFamily="34" charset="0"/>
                <a:cs typeface="Arial" pitchFamily="34" charset="0"/>
              </a:defRPr>
            </a:lvl3pPr>
            <a:lvl4pPr algn="l">
              <a:buNone/>
              <a:defRPr sz="1600">
                <a:solidFill>
                  <a:schemeClr val="tx1"/>
                </a:solidFill>
                <a:latin typeface="Arial" pitchFamily="34" charset="0"/>
                <a:cs typeface="Arial" pitchFamily="34" charset="0"/>
              </a:defRPr>
            </a:lvl4pPr>
            <a:lvl5pPr algn="l">
              <a:buNone/>
              <a:defRPr sz="1600">
                <a:solidFill>
                  <a:schemeClr val="tx1"/>
                </a:solidFill>
                <a:latin typeface="Arial" pitchFamily="34" charset="0"/>
                <a:cs typeface="Arial" pitchFamily="34" charset="0"/>
              </a:defRPr>
            </a:lvl5pPr>
          </a:lstStyle>
          <a:p>
            <a:pPr lvl="0"/>
            <a:r>
              <a:rPr lang="en-GB" dirty="0" smtClean="0"/>
              <a:t>Text</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r 4">
    <p:spTree>
      <p:nvGrpSpPr>
        <p:cNvPr id="1" name=""/>
        <p:cNvGrpSpPr/>
        <p:nvPr/>
      </p:nvGrpSpPr>
      <p:grpSpPr>
        <a:xfrm>
          <a:off x="0" y="0"/>
          <a:ext cx="0" cy="0"/>
          <a:chOff x="0" y="0"/>
          <a:chExt cx="0" cy="0"/>
        </a:xfrm>
      </p:grpSpPr>
      <p:pic>
        <p:nvPicPr>
          <p:cNvPr id="7" name="Picture 6" descr="Powerpoint Templates Inner 4.jpg"/>
          <p:cNvPicPr>
            <a:picLocks noChangeAspect="1"/>
          </p:cNvPicPr>
          <p:nvPr userDrawn="1"/>
        </p:nvPicPr>
        <p:blipFill>
          <a:blip r:embed="rId2" cstate="print"/>
          <a:stretch>
            <a:fillRect/>
          </a:stretch>
        </p:blipFill>
        <p:spPr>
          <a:xfrm>
            <a:off x="0" y="268"/>
            <a:ext cx="9144000" cy="6857464"/>
          </a:xfrm>
          <a:prstGeom prst="rect">
            <a:avLst/>
          </a:prstGeom>
        </p:spPr>
      </p:pic>
      <p:sp>
        <p:nvSpPr>
          <p:cNvPr id="5" name="Text Placeholder 5"/>
          <p:cNvSpPr>
            <a:spLocks noGrp="1"/>
          </p:cNvSpPr>
          <p:nvPr>
            <p:ph type="body" sz="quarter" idx="10" hasCustomPrompt="1"/>
          </p:nvPr>
        </p:nvSpPr>
        <p:spPr>
          <a:xfrm>
            <a:off x="323528" y="908720"/>
            <a:ext cx="8496944" cy="503485"/>
          </a:xfrm>
          <a:prstGeom prst="rect">
            <a:avLst/>
          </a:prstGeom>
        </p:spPr>
        <p:txBody>
          <a:bodyPr/>
          <a:lstStyle>
            <a:lvl1pPr>
              <a:buNone/>
              <a:defRPr sz="2400" b="1">
                <a:solidFill>
                  <a:srgbClr val="0070C0"/>
                </a:solidFill>
                <a:latin typeface="Arial" pitchFamily="34" charset="0"/>
                <a:cs typeface="Arial" pitchFamily="34" charset="0"/>
              </a:defRPr>
            </a:lvl1pPr>
          </a:lstStyle>
          <a:p>
            <a:pPr lvl="0"/>
            <a:r>
              <a:rPr lang="en-GB" dirty="0" smtClean="0"/>
              <a:t>Title</a:t>
            </a:r>
            <a:endParaRPr lang="en-GB" dirty="0"/>
          </a:p>
        </p:txBody>
      </p:sp>
      <p:sp>
        <p:nvSpPr>
          <p:cNvPr id="6" name="Text Placeholder 7"/>
          <p:cNvSpPr>
            <a:spLocks noGrp="1"/>
          </p:cNvSpPr>
          <p:nvPr>
            <p:ph type="body" sz="quarter" idx="11" hasCustomPrompt="1"/>
          </p:nvPr>
        </p:nvSpPr>
        <p:spPr>
          <a:xfrm>
            <a:off x="323528" y="1412776"/>
            <a:ext cx="8496944" cy="914400"/>
          </a:xfrm>
          <a:prstGeom prst="rect">
            <a:avLst/>
          </a:prstGeom>
        </p:spPr>
        <p:txBody>
          <a:bodyPr/>
          <a:lstStyle>
            <a:lvl1pPr algn="l">
              <a:buNone/>
              <a:defRPr sz="1600">
                <a:solidFill>
                  <a:schemeClr val="tx1"/>
                </a:solidFill>
                <a:latin typeface="Arial" pitchFamily="34" charset="0"/>
                <a:cs typeface="Arial" pitchFamily="34" charset="0"/>
              </a:defRPr>
            </a:lvl1pPr>
            <a:lvl2pPr algn="l">
              <a:buNone/>
              <a:defRPr sz="1600">
                <a:solidFill>
                  <a:schemeClr val="tx1"/>
                </a:solidFill>
                <a:latin typeface="Arial" pitchFamily="34" charset="0"/>
                <a:cs typeface="Arial" pitchFamily="34" charset="0"/>
              </a:defRPr>
            </a:lvl2pPr>
            <a:lvl3pPr algn="l">
              <a:buNone/>
              <a:defRPr sz="1600">
                <a:solidFill>
                  <a:schemeClr val="tx1"/>
                </a:solidFill>
                <a:latin typeface="Arial" pitchFamily="34" charset="0"/>
                <a:cs typeface="Arial" pitchFamily="34" charset="0"/>
              </a:defRPr>
            </a:lvl3pPr>
            <a:lvl4pPr algn="l">
              <a:buNone/>
              <a:defRPr sz="1600">
                <a:solidFill>
                  <a:schemeClr val="tx1"/>
                </a:solidFill>
                <a:latin typeface="Arial" pitchFamily="34" charset="0"/>
                <a:cs typeface="Arial" pitchFamily="34" charset="0"/>
              </a:defRPr>
            </a:lvl4pPr>
            <a:lvl5pPr algn="l">
              <a:buNone/>
              <a:defRPr sz="1600">
                <a:solidFill>
                  <a:schemeClr val="tx1"/>
                </a:solidFill>
                <a:latin typeface="Arial" pitchFamily="34" charset="0"/>
                <a:cs typeface="Arial" pitchFamily="34" charset="0"/>
              </a:defRPr>
            </a:lvl5pPr>
          </a:lstStyle>
          <a:p>
            <a:pPr lvl="0"/>
            <a:r>
              <a:rPr lang="en-GB" dirty="0" smtClean="0"/>
              <a:t>Text</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0" r:id="rId5"/>
    <p:sldLayoutId id="2147483651" r:id="rId6"/>
    <p:sldLayoutId id="2147483655" r:id="rId7"/>
    <p:sldLayoutId id="2147483656"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jpe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hyperlink" Target="https://www.google.co.uk/url?q=http://www.tobii.com/en/assistive-technology/global/products/hardware/pceye/&amp;sa=U&amp;ei=9JqLU4HlC-qO0AXjhoGwCA&amp;ved=0CDIQ9QEwAg&amp;usg=AFQjCNH6Q6EvrrtfBEMtKSHy_y_9Rouofw"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s://www.google.co.uk/url?q=http://www.youtube.com/user/SmartboxAT&amp;sa=U&amp;ei=MVmMU7KUOenJ0AX0vIGQCg&amp;ved=0CC4Q9QEwAA&amp;usg=AFQjCNFVWin-aifU4C0w0okdFH50EbBOng" TargetMode="External"/><Relationship Id="rId7" Type="http://schemas.openxmlformats.org/officeDocument/2006/relationships/hyperlink" Target="https://www.google.co.uk/url?q=http://it.terminal.com/services/it-support-boston/&amp;sa=U&amp;ei=clmMU_WrMc-M7Ab29oDQAg&amp;ved=0CDgQ9QEwBQ&amp;usg=AFQjCNFn375G7BBUft-fbRWMbzK__WsT6Q" TargetMode="External"/><Relationship Id="rId12"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7.jpeg"/><Relationship Id="rId11" Type="http://schemas.openxmlformats.org/officeDocument/2006/relationships/hyperlink" Target="https://www.google.co.uk/url?q=https://www.whatdotheyknow.com/request/182941/response/453574/attach/html/2/FOI%20Final%20Response%20Letter%20029.pdf.html&amp;sa=U&amp;ei=P1qMU4eFDMG47Aa7n4C4CQ&amp;ved=0CDgQ9QEwBQ&amp;usg=AFQjCNG1GNwF5aCQmWsEe2E-l5kSVAZTCw" TargetMode="External"/><Relationship Id="rId5" Type="http://schemas.openxmlformats.org/officeDocument/2006/relationships/hyperlink" Target="https://www.google.co.uk/url?q=http://www.raate.org.uk/2011/&amp;sa=U&amp;ei=UlmMU5n1ONPe7AaZvIBg&amp;ved=0CDoQ9QEwBg&amp;usg=AFQjCNELZrpVycudRud8kqcFiYPZ9wZvJA" TargetMode="External"/><Relationship Id="rId10" Type="http://schemas.openxmlformats.org/officeDocument/2006/relationships/image" Target="../media/image39.jpeg"/><Relationship Id="rId4" Type="http://schemas.openxmlformats.org/officeDocument/2006/relationships/image" Target="../media/image36.jpeg"/><Relationship Id="rId9" Type="http://schemas.openxmlformats.org/officeDocument/2006/relationships/hyperlink" Target="https://www.google.co.uk/url?q=http://www.cheltenhamfestivals.com/science/sponsors-and-supporters/gloucestershire-hospitals-nhs-foundation-trust/&amp;sa=U&amp;ei=I1qMU9DeGLDo7Aai_IG4Bw&amp;ved=0CDAQ9QEwAQ&amp;usg=AFQjCNHOrg5FJ46xJshj1EuAytWi3XidxQ"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s://www.google.co.uk/url?q=http://www.sodahead.com/united-states/is-the-judge-right-is-the-constitution-being-shredded/question-2745823/&amp;sa=U&amp;ei=CGGMU_vYOYeo0AWjgoHwBA&amp;ved=0CDAQ9QEwAQ&amp;usg=AFQjCNHbuF6-I1uPuSLRXryN3zmpPNB9yQ" TargetMode="External"/><Relationship Id="rId3" Type="http://schemas.openxmlformats.org/officeDocument/2006/relationships/hyperlink" Target="https://www.google.co.uk/url?q=http://www.ropesdirect.co.uk/ropes-direct-stocktake/blog_37.html&amp;sa=U&amp;ei=H1-MU6-jI4bo7Abt24GACA&amp;ved=0CEQQ9QEwCzhQ&amp;usg=AFQjCNFtiMs8HhxRJEIoywt64D_fEmLo8A" TargetMode="External"/><Relationship Id="rId7"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www.google.co.uk/url?q=http://www.pgsadvisors.com/2013/06/integrated-reporting-a-new-sustainability-reporting-standard-is-taking-shape/&amp;sa=U&amp;ei=umCMU4ueMsS47QaZ4YDYBA&amp;ved=0CC4Q9QEwAA&amp;usg=AFQjCNEctIGMK8jXM_zOcO8PUhal0UzgTQ" TargetMode="External"/><Relationship Id="rId11" Type="http://schemas.openxmlformats.org/officeDocument/2006/relationships/image" Target="../media/image46.jpeg"/><Relationship Id="rId5" Type="http://schemas.openxmlformats.org/officeDocument/2006/relationships/image" Target="../media/image43.png"/><Relationship Id="rId10" Type="http://schemas.openxmlformats.org/officeDocument/2006/relationships/hyperlink" Target="https://www.google.co.uk/url?q=http://www.trinityp3.com/2012/12/company-strategy-stick/&amp;sa=U&amp;ei=cmGMU7f0Ja-e7Ab12IGQCA&amp;ved=0CEIQ9QEwCjgU&amp;usg=AFQjCNFY8NLENhLzIVcZN843akEKSRWozA" TargetMode="External"/><Relationship Id="rId4" Type="http://schemas.openxmlformats.org/officeDocument/2006/relationships/image" Target="../media/image42.jpeg"/><Relationship Id="rId9"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hyperlink" Target="https://www.google.co.uk/url?q=http://en.wikipedia.org/wiki/File:Question_mark_(black_on_white).png&amp;sa=U&amp;ei=mX6LU9O2LKSb0AXM84HIAw&amp;ved=0CC4Q9QEwAA&amp;usg=AFQjCNFij48qE7VWxDXR_uztOnUzVLxmgA" TargetMode="External"/><Relationship Id="rId13"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1.jpeg"/><Relationship Id="rId12" Type="http://schemas.openxmlformats.org/officeDocument/2006/relationships/hyperlink" Target="https://www.google.co.uk/url?q=http://www.foxgrp.com/blog/meaningful-use-stage-2-the-final-rule-out/&amp;sa=U&amp;ei=AX-LU9jVGeaK0AWuyYHoAQ&amp;ved=0CFAQ9QEwEQ&amp;usg=AFQjCNHBGwOn6cniEO6YRt-wTpNKT6LFbQ"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www.google.co.uk/url?q=http://www.clipartbest.com/clipart-RTdMkgGT9&amp;sa=U&amp;ei=Fn6LU53lBayM0wWNnoH4DA&amp;ved=0CDYQ9QEwBA&amp;usg=AFQjCNHzYoYoKv7mV14qYt3XHbKRW5ALhg" TargetMode="External"/><Relationship Id="rId11" Type="http://schemas.openxmlformats.org/officeDocument/2006/relationships/image" Target="../media/image13.jpeg"/><Relationship Id="rId5" Type="http://schemas.openxmlformats.org/officeDocument/2006/relationships/image" Target="../media/image10.jpeg"/><Relationship Id="rId10" Type="http://schemas.openxmlformats.org/officeDocument/2006/relationships/hyperlink" Target="https://www.google.co.uk/url?q=http://www.a1webstats.com/2014/04/07/analytics-evolution-man/&amp;sa=U&amp;ei=xn6LU5zYE8iy0QX8y4CIBg&amp;ved=0CC4Q9QEwAA&amp;usg=AFQjCNEmP4K4IE-ExFemzkMG3vflcLPwBQ" TargetMode="External"/><Relationship Id="rId4" Type="http://schemas.openxmlformats.org/officeDocument/2006/relationships/hyperlink" Target="https://www.google.co.uk/url?q=http://www.sodahead.com/entertainment/what-percentage-of-the-political-questions-on-sh-are-bullshit-what-do-ya-think/question-512197/&amp;sa=U&amp;ei=132LU-f9D6r20gXw9IHIDQ&amp;ved=0CC4Q9QEwAA&amp;usg=AFQjCNGf50wazoqjH6UQnebsDSN-oQ2YHA" TargetMode="External"/><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google.co.uk/url?q=http://en.wikipedia.org/wiki/File:Question_mark_(black_on_white).png&amp;sa=U&amp;ei=mX6LU9O2LKSb0AXM84HIAw&amp;ved=0CC4Q9QEwAA&amp;usg=AFQjCNFij48qE7VWxDXR_uztOnUzVLxmgA" TargetMode="External"/><Relationship Id="rId13"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1.jpeg"/><Relationship Id="rId12" Type="http://schemas.openxmlformats.org/officeDocument/2006/relationships/hyperlink" Target="https://www.google.co.uk/url?q=http://www.foxgrp.com/blog/meaningful-use-stage-2-the-final-rule-out/&amp;sa=U&amp;ei=AX-LU9jVGeaK0AWuyYHoAQ&amp;ved=0CFAQ9QEwEQ&amp;usg=AFQjCNHBGwOn6cniEO6YRt-wTpNKT6LFbQ"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www.google.co.uk/url?q=http://www.clipartbest.com/clipart-RTdMkgGT9&amp;sa=U&amp;ei=Fn6LU53lBayM0wWNnoH4DA&amp;ved=0CDYQ9QEwBA&amp;usg=AFQjCNHzYoYoKv7mV14qYt3XHbKRW5ALhg" TargetMode="External"/><Relationship Id="rId11" Type="http://schemas.openxmlformats.org/officeDocument/2006/relationships/image" Target="../media/image13.jpeg"/><Relationship Id="rId5" Type="http://schemas.openxmlformats.org/officeDocument/2006/relationships/image" Target="../media/image10.jpeg"/><Relationship Id="rId10" Type="http://schemas.openxmlformats.org/officeDocument/2006/relationships/hyperlink" Target="https://www.google.co.uk/url?q=http://www.a1webstats.com/2014/04/07/analytics-evolution-man/&amp;sa=U&amp;ei=xn6LU5zYE8iy0QX8y4CIBg&amp;ved=0CC4Q9QEwAA&amp;usg=AFQjCNEmP4K4IE-ExFemzkMG3vflcLPwBQ" TargetMode="External"/><Relationship Id="rId4" Type="http://schemas.openxmlformats.org/officeDocument/2006/relationships/hyperlink" Target="https://www.google.co.uk/url?q=http://www.sodahead.com/entertainment/what-percentage-of-the-political-questions-on-sh-are-bullshit-what-do-ya-think/question-512197/&amp;sa=U&amp;ei=132LU-f9D6r20gXw9IHIDQ&amp;ved=0CC4Q9QEwAA&amp;usg=AFQjCNGf50wazoqjH6UQnebsDSN-oQ2YHA" TargetMode="External"/><Relationship Id="rId9"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uk/url?q=http://ed101.bu.edu/StudentDoc/Archives/ED101sp10/mattrk/Thirds.html&amp;sa=U&amp;ei=tYaLU9PLM86w7AaKw4GYAw&amp;ved=0CDQQ9QEwAw&amp;usg=AFQjCNG3HqhZYqF7h3s00X7YBowdxCl3aQ"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uk/url?q=http://ed101.bu.edu/StudentDoc/Archives/ED101sp10/mattrk/Thirds.html&amp;sa=U&amp;ei=tYaLU9PLM86w7AaKw4GYAw&amp;ved=0CDQQ9QEwAw&amp;usg=AFQjCNG3HqhZYqF7h3s00X7YBowdxCl3aQ"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hyperlink" Target="https://www.google.co.uk/url?q=http://uk.linkedin.com/pub/catherine-harris/5b/b62/297&amp;sa=U&amp;ei=vYeLU-v2M4ml0QX2ooDICQ&amp;ved=0CDQQ9QEwAw&amp;usg=AFQjCNFb4vX7ApzTZja2Ti4EA0yt59MXjQ" TargetMode="Externa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uk/url?q=http://uk.linkedin.com/pub/catherine-harris/5b/b62/297&amp;sa=U&amp;ei=vYeLU-v2M4ml0QX2ooDICQ&amp;ved=0CDQQ9QEwAw&amp;usg=AFQjCNFb4vX7ApzTZja2Ti4EA0yt59MXjQ"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hyperlink" Target="https://www.google.co.uk/url?q=http://cratesandribbons.com/tag/gender/&amp;sa=U&amp;ei=wYmLU7-FFauX0QWo5IHgAQ&amp;ved=0CFIQ9QEwEg&amp;usg=AFQjCNFuQiLZoZCDzXHTNpRclZAlJ-wsfQ" TargetMode="Externa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The Adult AAC Service in Gloucestershire</a:t>
            </a:r>
            <a:endParaRPr lang="en-GB" dirty="0"/>
          </a:p>
        </p:txBody>
      </p:sp>
      <p:sp>
        <p:nvSpPr>
          <p:cNvPr id="3" name="Text Placeholder 2"/>
          <p:cNvSpPr>
            <a:spLocks noGrp="1"/>
          </p:cNvSpPr>
          <p:nvPr>
            <p:ph type="body" sz="quarter" idx="11"/>
          </p:nvPr>
        </p:nvSpPr>
        <p:spPr>
          <a:xfrm>
            <a:off x="4067944" y="3573016"/>
            <a:ext cx="4823965" cy="648072"/>
          </a:xfrm>
        </p:spPr>
        <p:txBody>
          <a:bodyPr/>
          <a:lstStyle/>
          <a:p>
            <a:r>
              <a:rPr lang="en-GB" dirty="0" smtClean="0"/>
              <a:t>Katherine Broomfield</a:t>
            </a:r>
          </a:p>
          <a:p>
            <a:r>
              <a:rPr lang="en-GB" dirty="0" smtClean="0"/>
              <a:t>Speech and Language Therapist</a:t>
            </a:r>
          </a:p>
          <a:p>
            <a:r>
              <a:rPr lang="en-GB" dirty="0" smtClean="0"/>
              <a:t>May 1</a:t>
            </a:r>
            <a:r>
              <a:rPr lang="en-GB" baseline="30000" dirty="0" smtClean="0"/>
              <a:t>st</a:t>
            </a:r>
            <a:r>
              <a:rPr lang="en-GB" dirty="0" smtClean="0"/>
              <a:t> 2014</a:t>
            </a:r>
            <a:endParaRPr lang="en-GB" dirty="0"/>
          </a:p>
        </p:txBody>
      </p:sp>
    </p:spTree>
    <p:extLst>
      <p:ext uri="{BB962C8B-B14F-4D97-AF65-F5344CB8AC3E}">
        <p14:creationId xmlns:p14="http://schemas.microsoft.com/office/powerpoint/2010/main" val="385265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Roles and responsibilities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889517733"/>
              </p:ext>
            </p:extLst>
          </p:nvPr>
        </p:nvGraphicFramePr>
        <p:xfrm>
          <a:off x="539552" y="1454404"/>
          <a:ext cx="7272808" cy="4739640"/>
        </p:xfrm>
        <a:graphic>
          <a:graphicData uri="http://schemas.openxmlformats.org/drawingml/2006/table">
            <a:tbl>
              <a:tblPr firstRow="1" firstCol="1" lastRow="1" lastCol="1" bandRow="1" bandCol="1">
                <a:tableStyleId>{5C22544A-7EE6-4342-B048-85BDC9FD1C3A}</a:tableStyleId>
              </a:tblPr>
              <a:tblGrid>
                <a:gridCol w="2423300"/>
                <a:gridCol w="2424754"/>
                <a:gridCol w="2424754"/>
              </a:tblGrid>
              <a:tr h="166959">
                <a:tc>
                  <a:txBody>
                    <a:bodyPr/>
                    <a:lstStyle/>
                    <a:p>
                      <a:pPr algn="ctr">
                        <a:spcAft>
                          <a:spcPts val="0"/>
                        </a:spcAft>
                      </a:pPr>
                      <a:r>
                        <a:rPr lang="en-GB" sz="1100" dirty="0">
                          <a:effectLst/>
                        </a:rPr>
                        <a:t>Assistant</a:t>
                      </a:r>
                      <a:endParaRPr lang="en-GB" sz="1000" dirty="0">
                        <a:effectLst/>
                        <a:latin typeface="Times New Roman"/>
                        <a:ea typeface="Times New Roman"/>
                      </a:endParaRPr>
                    </a:p>
                  </a:txBody>
                  <a:tcPr marL="54457" marR="54457" marT="0" marB="0"/>
                </a:tc>
                <a:tc>
                  <a:txBody>
                    <a:bodyPr/>
                    <a:lstStyle/>
                    <a:p>
                      <a:pPr algn="ctr">
                        <a:spcAft>
                          <a:spcPts val="0"/>
                        </a:spcAft>
                      </a:pPr>
                      <a:r>
                        <a:rPr lang="en-GB" sz="1100">
                          <a:effectLst/>
                        </a:rPr>
                        <a:t>Band 6</a:t>
                      </a:r>
                      <a:endParaRPr lang="en-GB" sz="1000">
                        <a:effectLst/>
                        <a:latin typeface="Times New Roman"/>
                        <a:ea typeface="Times New Roman"/>
                      </a:endParaRPr>
                    </a:p>
                  </a:txBody>
                  <a:tcPr marL="54457" marR="54457" marT="0" marB="0"/>
                </a:tc>
                <a:tc>
                  <a:txBody>
                    <a:bodyPr/>
                    <a:lstStyle/>
                    <a:p>
                      <a:pPr algn="ctr">
                        <a:spcAft>
                          <a:spcPts val="0"/>
                        </a:spcAft>
                      </a:pPr>
                      <a:r>
                        <a:rPr lang="en-GB" sz="1100">
                          <a:effectLst/>
                        </a:rPr>
                        <a:t>Band 7</a:t>
                      </a:r>
                      <a:endParaRPr lang="en-GB" sz="1000">
                        <a:effectLst/>
                        <a:latin typeface="Times New Roman"/>
                        <a:ea typeface="Times New Roman"/>
                      </a:endParaRPr>
                    </a:p>
                  </a:txBody>
                  <a:tcPr marL="54457" marR="54457" marT="0" marB="0"/>
                </a:tc>
              </a:tr>
              <a:tr h="4511796">
                <a:tc>
                  <a:txBody>
                    <a:bodyPr/>
                    <a:lstStyle/>
                    <a:p>
                      <a:pPr marL="342900" lvl="0" indent="-342900">
                        <a:spcAft>
                          <a:spcPts val="0"/>
                        </a:spcAft>
                        <a:buFont typeface="+mj-lt"/>
                        <a:buAutoNum type="arabicPeriod"/>
                        <a:tabLst>
                          <a:tab pos="457200" algn="l"/>
                        </a:tabLst>
                      </a:pPr>
                      <a:r>
                        <a:rPr lang="en-GB" sz="1000" dirty="0">
                          <a:effectLst/>
                        </a:rPr>
                        <a:t>Maintaining organisation of AAC room</a:t>
                      </a:r>
                    </a:p>
                    <a:p>
                      <a:pPr marL="342900" lvl="0" indent="-342900">
                        <a:spcAft>
                          <a:spcPts val="0"/>
                        </a:spcAft>
                        <a:buFont typeface="+mj-lt"/>
                        <a:buAutoNum type="arabicPeriod"/>
                        <a:tabLst>
                          <a:tab pos="457200" algn="l"/>
                        </a:tabLst>
                      </a:pPr>
                      <a:r>
                        <a:rPr lang="en-GB" sz="1000" dirty="0">
                          <a:effectLst/>
                        </a:rPr>
                        <a:t>Making low tech charts as requested</a:t>
                      </a:r>
                    </a:p>
                    <a:p>
                      <a:pPr marL="342900" lvl="0" indent="-342900">
                        <a:spcAft>
                          <a:spcPts val="0"/>
                        </a:spcAft>
                        <a:buFont typeface="+mj-lt"/>
                        <a:buAutoNum type="arabicPeriod"/>
                        <a:tabLst>
                          <a:tab pos="457200" algn="l"/>
                        </a:tabLst>
                      </a:pPr>
                      <a:r>
                        <a:rPr lang="en-GB" sz="1000" dirty="0">
                          <a:effectLst/>
                        </a:rPr>
                        <a:t>Producing crib sheets as requested</a:t>
                      </a:r>
                    </a:p>
                    <a:p>
                      <a:pPr marL="342900" lvl="0" indent="-342900">
                        <a:spcAft>
                          <a:spcPts val="0"/>
                        </a:spcAft>
                        <a:buFont typeface="+mj-lt"/>
                        <a:buAutoNum type="arabicPeriod"/>
                        <a:tabLst>
                          <a:tab pos="457200" algn="l"/>
                        </a:tabLst>
                      </a:pPr>
                      <a:r>
                        <a:rPr lang="en-GB" sz="1000" dirty="0">
                          <a:effectLst/>
                        </a:rPr>
                        <a:t>Cleaning equipment </a:t>
                      </a:r>
                    </a:p>
                    <a:p>
                      <a:pPr marL="342900" lvl="0" indent="-342900">
                        <a:spcAft>
                          <a:spcPts val="0"/>
                        </a:spcAft>
                        <a:buFont typeface="+mj-lt"/>
                        <a:buAutoNum type="arabicPeriod"/>
                        <a:tabLst>
                          <a:tab pos="457200" algn="l"/>
                        </a:tabLst>
                      </a:pPr>
                      <a:r>
                        <a:rPr lang="en-GB" sz="1000" dirty="0">
                          <a:effectLst/>
                        </a:rPr>
                        <a:t>Preparing equipment for assessment sessions</a:t>
                      </a:r>
                    </a:p>
                    <a:p>
                      <a:pPr marL="342900" lvl="0" indent="-342900">
                        <a:spcAft>
                          <a:spcPts val="0"/>
                        </a:spcAft>
                        <a:buFont typeface="+mj-lt"/>
                        <a:buAutoNum type="arabicPeriod"/>
                        <a:tabLst>
                          <a:tab pos="457200" algn="l"/>
                        </a:tabLst>
                      </a:pPr>
                      <a:r>
                        <a:rPr lang="en-GB" sz="1000" dirty="0">
                          <a:effectLst/>
                        </a:rPr>
                        <a:t>Preparing equipment for loan</a:t>
                      </a:r>
                    </a:p>
                    <a:p>
                      <a:pPr marL="342900" lvl="0" indent="-342900">
                        <a:spcAft>
                          <a:spcPts val="0"/>
                        </a:spcAft>
                        <a:buFont typeface="+mj-lt"/>
                        <a:buAutoNum type="arabicPeriod"/>
                        <a:tabLst>
                          <a:tab pos="457200" algn="l"/>
                        </a:tabLst>
                      </a:pPr>
                      <a:r>
                        <a:rPr lang="en-GB" sz="1000" dirty="0">
                          <a:effectLst/>
                        </a:rPr>
                        <a:t>Logging loaned items in loan book</a:t>
                      </a:r>
                    </a:p>
                    <a:p>
                      <a:pPr marL="342900" lvl="0" indent="-342900">
                        <a:spcAft>
                          <a:spcPts val="0"/>
                        </a:spcAft>
                        <a:buFont typeface="+mj-lt"/>
                        <a:buAutoNum type="arabicPeriod"/>
                        <a:tabLst>
                          <a:tab pos="457200" algn="l"/>
                        </a:tabLst>
                      </a:pPr>
                      <a:r>
                        <a:rPr lang="en-GB" sz="1000" dirty="0">
                          <a:effectLst/>
                        </a:rPr>
                        <a:t>Managing and updating database </a:t>
                      </a:r>
                    </a:p>
                    <a:p>
                      <a:pPr marL="342900" lvl="0" indent="-342900">
                        <a:spcAft>
                          <a:spcPts val="0"/>
                        </a:spcAft>
                        <a:buFont typeface="+mj-lt"/>
                        <a:buAutoNum type="arabicPeriod"/>
                        <a:tabLst>
                          <a:tab pos="457200" algn="l"/>
                        </a:tabLst>
                      </a:pPr>
                      <a:r>
                        <a:rPr lang="en-GB" sz="1000" dirty="0">
                          <a:effectLst/>
                        </a:rPr>
                        <a:t>Arranging for repair of equipment</a:t>
                      </a:r>
                    </a:p>
                    <a:p>
                      <a:pPr marL="342900" lvl="0" indent="-342900">
                        <a:spcAft>
                          <a:spcPts val="0"/>
                        </a:spcAft>
                        <a:buFont typeface="+mj-lt"/>
                        <a:buAutoNum type="arabicPeriod"/>
                        <a:tabLst>
                          <a:tab pos="457200" algn="l"/>
                        </a:tabLst>
                      </a:pPr>
                      <a:r>
                        <a:rPr lang="en-GB" sz="1000" dirty="0">
                          <a:effectLst/>
                        </a:rPr>
                        <a:t>Packing up equipment for repair</a:t>
                      </a:r>
                    </a:p>
                    <a:p>
                      <a:pPr marL="342900" lvl="0" indent="-342900">
                        <a:spcAft>
                          <a:spcPts val="0"/>
                        </a:spcAft>
                        <a:buFont typeface="+mj-lt"/>
                        <a:buAutoNum type="arabicPeriod"/>
                        <a:tabLst>
                          <a:tab pos="457200" algn="l"/>
                        </a:tabLst>
                      </a:pPr>
                      <a:r>
                        <a:rPr lang="en-GB" sz="1000" dirty="0">
                          <a:effectLst/>
                        </a:rPr>
                        <a:t>Putting in orders for new equipment as requested</a:t>
                      </a:r>
                    </a:p>
                    <a:p>
                      <a:pPr marL="342900" lvl="0" indent="-342900">
                        <a:spcAft>
                          <a:spcPts val="0"/>
                        </a:spcAft>
                        <a:buFont typeface="+mj-lt"/>
                        <a:buAutoNum type="arabicPeriod"/>
                        <a:tabLst>
                          <a:tab pos="457200" algn="l"/>
                        </a:tabLst>
                      </a:pPr>
                      <a:r>
                        <a:rPr lang="en-GB" sz="1000" dirty="0">
                          <a:effectLst/>
                        </a:rPr>
                        <a:t>Checking new equipment on arrival</a:t>
                      </a:r>
                    </a:p>
                    <a:p>
                      <a:pPr marL="342900" lvl="0" indent="-342900">
                        <a:spcAft>
                          <a:spcPts val="0"/>
                        </a:spcAft>
                        <a:buFont typeface="+mj-lt"/>
                        <a:buAutoNum type="arabicPeriod"/>
                        <a:tabLst>
                          <a:tab pos="457200" algn="l"/>
                        </a:tabLst>
                      </a:pPr>
                      <a:r>
                        <a:rPr lang="en-GB" sz="1000" dirty="0">
                          <a:effectLst/>
                        </a:rPr>
                        <a:t>Recording new equipment on database</a:t>
                      </a:r>
                    </a:p>
                    <a:p>
                      <a:pPr marL="342900" lvl="0" indent="-342900">
                        <a:spcAft>
                          <a:spcPts val="0"/>
                        </a:spcAft>
                        <a:buFont typeface="+mj-lt"/>
                        <a:buAutoNum type="arabicPeriod"/>
                        <a:tabLst>
                          <a:tab pos="457200" algn="l"/>
                        </a:tabLst>
                      </a:pPr>
                      <a:r>
                        <a:rPr lang="en-GB" sz="1000" dirty="0">
                          <a:effectLst/>
                        </a:rPr>
                        <a:t>Labelling new equipment</a:t>
                      </a:r>
                      <a:endParaRPr lang="en-GB" sz="1000" dirty="0">
                        <a:effectLst/>
                        <a:latin typeface="Times New Roman"/>
                        <a:ea typeface="Times New Roman"/>
                      </a:endParaRPr>
                    </a:p>
                  </a:txBody>
                  <a:tcPr marL="54457" marR="54457" marT="0" marB="0"/>
                </a:tc>
                <a:tc>
                  <a:txBody>
                    <a:bodyPr/>
                    <a:lstStyle/>
                    <a:p>
                      <a:pPr marL="342900" lvl="0" indent="-342900">
                        <a:spcAft>
                          <a:spcPts val="0"/>
                        </a:spcAft>
                        <a:buFont typeface="+mj-lt"/>
                        <a:buAutoNum type="arabicPeriod"/>
                        <a:tabLst>
                          <a:tab pos="457200" algn="l"/>
                        </a:tabLst>
                      </a:pPr>
                      <a:r>
                        <a:rPr lang="en-GB" sz="1000">
                          <a:effectLst/>
                        </a:rPr>
                        <a:t>Knowledge of range of AAC available in department and how to set up and programme each device.</a:t>
                      </a:r>
                    </a:p>
                    <a:p>
                      <a:pPr marL="342900" lvl="0" indent="-342900">
                        <a:spcAft>
                          <a:spcPts val="0"/>
                        </a:spcAft>
                        <a:buFont typeface="+mj-lt"/>
                        <a:buAutoNum type="arabicPeriod"/>
                        <a:tabLst>
                          <a:tab pos="457200" algn="l"/>
                        </a:tabLst>
                      </a:pPr>
                      <a:r>
                        <a:rPr lang="en-GB" sz="1000">
                          <a:effectLst/>
                        </a:rPr>
                        <a:t>Routine assessments in relation to AAC and development of low tech charts to support total communication</a:t>
                      </a:r>
                    </a:p>
                    <a:p>
                      <a:pPr marL="342900" lvl="0" indent="-342900">
                        <a:spcAft>
                          <a:spcPts val="0"/>
                        </a:spcAft>
                        <a:buFont typeface="+mj-lt"/>
                        <a:buAutoNum type="arabicPeriod"/>
                        <a:tabLst>
                          <a:tab pos="457200" algn="l"/>
                        </a:tabLst>
                      </a:pPr>
                      <a:r>
                        <a:rPr lang="en-GB" sz="1000">
                          <a:effectLst/>
                        </a:rPr>
                        <a:t>Assessment and training of patients and carers in supporting basic range of high tech AAC systems</a:t>
                      </a:r>
                    </a:p>
                    <a:p>
                      <a:pPr marL="342900" lvl="0" indent="-342900">
                        <a:spcAft>
                          <a:spcPts val="0"/>
                        </a:spcAft>
                        <a:buFont typeface="+mj-lt"/>
                        <a:buAutoNum type="arabicPeriod"/>
                        <a:tabLst>
                          <a:tab pos="457200" algn="l"/>
                        </a:tabLst>
                      </a:pPr>
                      <a:r>
                        <a:rPr lang="en-GB" sz="1000">
                          <a:effectLst/>
                        </a:rPr>
                        <a:t>Attendance at AAC training event at least once a year. (eg CM Conference or Roadshow).</a:t>
                      </a:r>
                    </a:p>
                    <a:p>
                      <a:pPr marL="342900" lvl="0" indent="-342900">
                        <a:spcAft>
                          <a:spcPts val="0"/>
                        </a:spcAft>
                        <a:buFont typeface="+mj-lt"/>
                        <a:buAutoNum type="arabicPeriod"/>
                        <a:tabLst>
                          <a:tab pos="457200" algn="l"/>
                        </a:tabLst>
                      </a:pPr>
                      <a:r>
                        <a:rPr lang="en-GB" sz="1000">
                          <a:effectLst/>
                        </a:rPr>
                        <a:t>Training of others at a local level.</a:t>
                      </a:r>
                    </a:p>
                    <a:p>
                      <a:pPr marL="342900" lvl="0" indent="-342900">
                        <a:spcAft>
                          <a:spcPts val="0"/>
                        </a:spcAft>
                        <a:buFont typeface="+mj-lt"/>
                        <a:buAutoNum type="arabicPeriod"/>
                        <a:tabLst>
                          <a:tab pos="457200" algn="l"/>
                        </a:tabLst>
                      </a:pPr>
                      <a:r>
                        <a:rPr lang="en-GB" sz="1000">
                          <a:effectLst/>
                        </a:rPr>
                        <a:t>Begin to liaise with Regional Centres attend link Therapist days.</a:t>
                      </a:r>
                      <a:endParaRPr lang="en-GB" sz="1000">
                        <a:effectLst/>
                        <a:latin typeface="Times New Roman"/>
                        <a:ea typeface="Times New Roman"/>
                      </a:endParaRPr>
                    </a:p>
                  </a:txBody>
                  <a:tcPr marL="54457" marR="54457" marT="0" marB="0"/>
                </a:tc>
                <a:tc>
                  <a:txBody>
                    <a:bodyPr/>
                    <a:lstStyle/>
                    <a:p>
                      <a:pPr marL="342900" lvl="0" indent="-342900">
                        <a:spcAft>
                          <a:spcPts val="0"/>
                        </a:spcAft>
                        <a:buFont typeface="+mj-lt"/>
                        <a:buAutoNum type="arabicPeriod"/>
                        <a:tabLst>
                          <a:tab pos="457200" algn="l"/>
                        </a:tabLst>
                      </a:pPr>
                      <a:r>
                        <a:rPr lang="en-GB" sz="1000" dirty="0">
                          <a:effectLst/>
                        </a:rPr>
                        <a:t>Knowledge of range of AAC available in UK</a:t>
                      </a:r>
                    </a:p>
                    <a:p>
                      <a:pPr marL="342900" lvl="0" indent="-342900">
                        <a:spcAft>
                          <a:spcPts val="0"/>
                        </a:spcAft>
                        <a:buFont typeface="+mj-lt"/>
                        <a:buAutoNum type="arabicPeriod"/>
                        <a:tabLst>
                          <a:tab pos="457200" algn="l"/>
                        </a:tabLst>
                      </a:pPr>
                      <a:r>
                        <a:rPr lang="en-GB" sz="1000" dirty="0">
                          <a:effectLst/>
                        </a:rPr>
                        <a:t>Knowledge of programming skills required for each device or how to access it.</a:t>
                      </a:r>
                    </a:p>
                    <a:p>
                      <a:pPr marL="342900" lvl="0" indent="-342900">
                        <a:spcAft>
                          <a:spcPts val="0"/>
                        </a:spcAft>
                        <a:buFont typeface="+mj-lt"/>
                        <a:buAutoNum type="arabicPeriod"/>
                        <a:tabLst>
                          <a:tab pos="457200" algn="l"/>
                        </a:tabLst>
                      </a:pPr>
                      <a:r>
                        <a:rPr lang="en-GB" sz="1000" dirty="0">
                          <a:effectLst/>
                        </a:rPr>
                        <a:t>Liaison with relevant companies re new equipment</a:t>
                      </a:r>
                    </a:p>
                    <a:p>
                      <a:pPr marL="342900" lvl="0" indent="-342900">
                        <a:spcAft>
                          <a:spcPts val="0"/>
                        </a:spcAft>
                        <a:buFont typeface="+mj-lt"/>
                        <a:buAutoNum type="arabicPeriod"/>
                        <a:tabLst>
                          <a:tab pos="457200" algn="l"/>
                        </a:tabLst>
                      </a:pPr>
                      <a:r>
                        <a:rPr lang="en-GB" sz="1000" dirty="0">
                          <a:effectLst/>
                        </a:rPr>
                        <a:t>Liaison with Regional Centres as appropriate</a:t>
                      </a:r>
                    </a:p>
                    <a:p>
                      <a:pPr marL="342900" lvl="0" indent="-342900">
                        <a:spcAft>
                          <a:spcPts val="0"/>
                        </a:spcAft>
                        <a:buFont typeface="+mj-lt"/>
                        <a:buAutoNum type="arabicPeriod"/>
                        <a:tabLst>
                          <a:tab pos="457200" algn="l"/>
                        </a:tabLst>
                      </a:pPr>
                      <a:r>
                        <a:rPr lang="en-GB" sz="1000" dirty="0">
                          <a:effectLst/>
                        </a:rPr>
                        <a:t>Complex assessments based on current research/best practice.</a:t>
                      </a:r>
                    </a:p>
                    <a:p>
                      <a:pPr marL="342900" lvl="0" indent="-342900">
                        <a:spcAft>
                          <a:spcPts val="0"/>
                        </a:spcAft>
                        <a:buFont typeface="+mj-lt"/>
                        <a:buAutoNum type="arabicPeriod"/>
                        <a:tabLst>
                          <a:tab pos="457200" algn="l"/>
                        </a:tabLst>
                      </a:pPr>
                      <a:r>
                        <a:rPr lang="en-GB" sz="1000" dirty="0">
                          <a:effectLst/>
                        </a:rPr>
                        <a:t>Specialist interventions particularly for those with unusual, complicated or co-existing difficulties.</a:t>
                      </a:r>
                    </a:p>
                    <a:p>
                      <a:pPr marL="342900" lvl="0" indent="-342900">
                        <a:spcAft>
                          <a:spcPts val="0"/>
                        </a:spcAft>
                        <a:buFont typeface="+mj-lt"/>
                        <a:buAutoNum type="arabicPeriod"/>
                        <a:tabLst>
                          <a:tab pos="457200" algn="l"/>
                        </a:tabLst>
                      </a:pPr>
                      <a:r>
                        <a:rPr lang="en-GB" sz="1000" dirty="0">
                          <a:effectLst/>
                        </a:rPr>
                        <a:t>Joint working with colleagues to offer second opinion</a:t>
                      </a:r>
                    </a:p>
                    <a:p>
                      <a:pPr marL="342900" lvl="0" indent="-342900">
                        <a:spcAft>
                          <a:spcPts val="0"/>
                        </a:spcAft>
                        <a:buFont typeface="+mj-lt"/>
                        <a:buAutoNum type="arabicPeriod"/>
                        <a:tabLst>
                          <a:tab pos="457200" algn="l"/>
                        </a:tabLst>
                      </a:pPr>
                      <a:r>
                        <a:rPr lang="en-GB" sz="1000" dirty="0">
                          <a:effectLst/>
                        </a:rPr>
                        <a:t>Recommending equipment for purchase</a:t>
                      </a:r>
                    </a:p>
                    <a:p>
                      <a:pPr marL="342900" lvl="0" indent="-342900">
                        <a:spcAft>
                          <a:spcPts val="0"/>
                        </a:spcAft>
                        <a:buFont typeface="+mj-lt"/>
                        <a:buAutoNum type="arabicPeriod"/>
                        <a:tabLst>
                          <a:tab pos="457200" algn="l"/>
                        </a:tabLst>
                      </a:pPr>
                      <a:r>
                        <a:rPr lang="en-GB" sz="1000" dirty="0">
                          <a:effectLst/>
                        </a:rPr>
                        <a:t>Monitoring budget for AAC</a:t>
                      </a:r>
                    </a:p>
                    <a:p>
                      <a:pPr marL="342900" lvl="0" indent="-342900">
                        <a:spcAft>
                          <a:spcPts val="0"/>
                        </a:spcAft>
                        <a:buFont typeface="+mj-lt"/>
                        <a:buAutoNum type="arabicPeriod"/>
                        <a:tabLst>
                          <a:tab pos="457200" algn="l"/>
                        </a:tabLst>
                      </a:pPr>
                      <a:r>
                        <a:rPr lang="en-GB" sz="1000" dirty="0">
                          <a:effectLst/>
                        </a:rPr>
                        <a:t>Teaching and training of others at a local, regional and national level.</a:t>
                      </a:r>
                    </a:p>
                    <a:p>
                      <a:pPr marL="342900" lvl="0" indent="-342900">
                        <a:spcAft>
                          <a:spcPts val="0"/>
                        </a:spcAft>
                        <a:buFont typeface="+mj-lt"/>
                        <a:buAutoNum type="arabicPeriod"/>
                        <a:tabLst>
                          <a:tab pos="457200" algn="l"/>
                        </a:tabLst>
                      </a:pPr>
                      <a:r>
                        <a:rPr lang="en-GB" sz="1000" dirty="0">
                          <a:effectLst/>
                        </a:rPr>
                        <a:t>Lead in audit and research related to AAC</a:t>
                      </a:r>
                    </a:p>
                    <a:p>
                      <a:pPr marL="342900" lvl="0" indent="-342900">
                        <a:spcAft>
                          <a:spcPts val="0"/>
                        </a:spcAft>
                        <a:buFont typeface="+mj-lt"/>
                        <a:buAutoNum type="arabicPeriod"/>
                        <a:tabLst>
                          <a:tab pos="457200" algn="l"/>
                        </a:tabLst>
                      </a:pPr>
                      <a:r>
                        <a:rPr lang="en-GB" sz="1000" dirty="0">
                          <a:effectLst/>
                        </a:rPr>
                        <a:t>Contribution to AAC policy at a strategic and departmental level.</a:t>
                      </a:r>
                    </a:p>
                    <a:p>
                      <a:pPr marL="342900" lvl="0" indent="-342900">
                        <a:spcAft>
                          <a:spcPts val="0"/>
                        </a:spcAft>
                        <a:buFont typeface="+mj-lt"/>
                        <a:buAutoNum type="arabicPeriod"/>
                        <a:tabLst>
                          <a:tab pos="457200" algn="l"/>
                        </a:tabLst>
                      </a:pPr>
                      <a:r>
                        <a:rPr lang="en-GB" sz="1000" dirty="0">
                          <a:effectLst/>
                        </a:rPr>
                        <a:t>Research development.</a:t>
                      </a:r>
                    </a:p>
                    <a:p>
                      <a:pPr>
                        <a:spcAft>
                          <a:spcPts val="0"/>
                        </a:spcAft>
                      </a:pPr>
                      <a:r>
                        <a:rPr lang="en-GB" sz="1000" dirty="0">
                          <a:effectLst/>
                        </a:rPr>
                        <a:t> </a:t>
                      </a:r>
                    </a:p>
                    <a:p>
                      <a:pPr>
                        <a:spcAft>
                          <a:spcPts val="0"/>
                        </a:spcAft>
                      </a:pPr>
                      <a:r>
                        <a:rPr lang="en-GB" sz="1000" dirty="0">
                          <a:effectLst/>
                        </a:rPr>
                        <a:t> </a:t>
                      </a:r>
                      <a:endParaRPr lang="en-GB" sz="1000" dirty="0">
                        <a:effectLst/>
                        <a:latin typeface="Times New Roman"/>
                        <a:ea typeface="Times New Roman"/>
                      </a:endParaRPr>
                    </a:p>
                  </a:txBody>
                  <a:tcPr marL="54457" marR="54457" marT="0" marB="0"/>
                </a:tc>
              </a:tr>
            </a:tbl>
          </a:graphicData>
        </a:graphic>
      </p:graphicFrame>
      <p:sp>
        <p:nvSpPr>
          <p:cNvPr id="5" name="Rectangle 1"/>
          <p:cNvSpPr>
            <a:spLocks noChangeArrowheads="1"/>
          </p:cNvSpPr>
          <p:nvPr/>
        </p:nvSpPr>
        <p:spPr bwMode="auto">
          <a:xfrm>
            <a:off x="1304925" y="1339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68937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Basic </a:t>
            </a:r>
            <a:r>
              <a:rPr lang="en-GB" dirty="0" err="1" smtClean="0"/>
              <a:t>costings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005138052"/>
              </p:ext>
            </p:extLst>
          </p:nvPr>
        </p:nvGraphicFramePr>
        <p:xfrm>
          <a:off x="827584" y="1628800"/>
          <a:ext cx="7056784" cy="1944215"/>
        </p:xfrm>
        <a:graphic>
          <a:graphicData uri="http://schemas.openxmlformats.org/drawingml/2006/table">
            <a:tbl>
              <a:tblPr firstRow="1" firstCol="1" bandRow="1">
                <a:tableStyleId>{5C22544A-7EE6-4342-B048-85BDC9FD1C3A}</a:tableStyleId>
              </a:tblPr>
              <a:tblGrid>
                <a:gridCol w="2726743"/>
                <a:gridCol w="2108777"/>
                <a:gridCol w="2221264"/>
              </a:tblGrid>
              <a:tr h="777686">
                <a:tc>
                  <a:txBody>
                    <a:bodyPr/>
                    <a:lstStyle/>
                    <a:p>
                      <a:pPr>
                        <a:spcAft>
                          <a:spcPts val="0"/>
                        </a:spcAft>
                      </a:pPr>
                      <a:r>
                        <a:rPr lang="en-GB" sz="1800">
                          <a:effectLst/>
                        </a:rPr>
                        <a:t> </a:t>
                      </a:r>
                      <a:endParaRPr lang="en-GB" sz="1800">
                        <a:effectLst/>
                        <a:latin typeface="Calibri"/>
                        <a:ea typeface="Calibri"/>
                        <a:cs typeface="Times New Roman"/>
                      </a:endParaRPr>
                    </a:p>
                  </a:txBody>
                  <a:tcPr marL="68580" marR="68580" marT="0" marB="0"/>
                </a:tc>
                <a:tc>
                  <a:txBody>
                    <a:bodyPr/>
                    <a:lstStyle/>
                    <a:p>
                      <a:pPr>
                        <a:spcAft>
                          <a:spcPts val="0"/>
                        </a:spcAft>
                      </a:pPr>
                      <a:r>
                        <a:rPr lang="en-GB" sz="1800">
                          <a:effectLst/>
                        </a:rPr>
                        <a:t>Per 1.0wte</a:t>
                      </a:r>
                      <a:endParaRPr lang="en-GB" sz="1800">
                        <a:effectLst/>
                        <a:latin typeface="Calibri"/>
                        <a:ea typeface="Calibri"/>
                        <a:cs typeface="Times New Roman"/>
                      </a:endParaRPr>
                    </a:p>
                  </a:txBody>
                  <a:tcPr marL="68580" marR="68580" marT="0" marB="0"/>
                </a:tc>
                <a:tc>
                  <a:txBody>
                    <a:bodyPr/>
                    <a:lstStyle/>
                    <a:p>
                      <a:pPr>
                        <a:spcAft>
                          <a:spcPts val="0"/>
                        </a:spcAft>
                      </a:pPr>
                      <a:r>
                        <a:rPr lang="en-GB" sz="1800">
                          <a:effectLst/>
                        </a:rPr>
                        <a:t>Per Post identified</a:t>
                      </a:r>
                      <a:endParaRPr lang="en-GB" sz="1800">
                        <a:effectLst/>
                        <a:latin typeface="Calibri"/>
                        <a:ea typeface="Calibri"/>
                        <a:cs typeface="Times New Roman"/>
                      </a:endParaRPr>
                    </a:p>
                  </a:txBody>
                  <a:tcPr marL="68580" marR="68580" marT="0" marB="0"/>
                </a:tc>
              </a:tr>
              <a:tr h="388843">
                <a:tc>
                  <a:txBody>
                    <a:bodyPr/>
                    <a:lstStyle/>
                    <a:p>
                      <a:pPr>
                        <a:spcAft>
                          <a:spcPts val="0"/>
                        </a:spcAft>
                      </a:pPr>
                      <a:r>
                        <a:rPr lang="en-GB" sz="1800">
                          <a:effectLst/>
                        </a:rPr>
                        <a:t>1xB7 0.4wte</a:t>
                      </a:r>
                      <a:endParaRPr lang="en-GB" sz="1800">
                        <a:effectLst/>
                        <a:latin typeface="Calibri"/>
                        <a:ea typeface="Calibri"/>
                        <a:cs typeface="Times New Roman"/>
                      </a:endParaRPr>
                    </a:p>
                  </a:txBody>
                  <a:tcPr marL="68580" marR="68580" marT="0" marB="0"/>
                </a:tc>
                <a:tc>
                  <a:txBody>
                    <a:bodyPr/>
                    <a:lstStyle/>
                    <a:p>
                      <a:pPr>
                        <a:spcAft>
                          <a:spcPts val="0"/>
                        </a:spcAft>
                      </a:pPr>
                      <a:r>
                        <a:rPr lang="en-GB" sz="1800">
                          <a:effectLst/>
                        </a:rPr>
                        <a:t>43,305</a:t>
                      </a:r>
                      <a:endParaRPr lang="en-GB" sz="1800">
                        <a:effectLst/>
                        <a:latin typeface="Calibri"/>
                        <a:ea typeface="Calibri"/>
                        <a:cs typeface="Times New Roman"/>
                      </a:endParaRPr>
                    </a:p>
                  </a:txBody>
                  <a:tcPr marL="68580" marR="68580" marT="0" marB="0"/>
                </a:tc>
                <a:tc>
                  <a:txBody>
                    <a:bodyPr/>
                    <a:lstStyle/>
                    <a:p>
                      <a:pPr>
                        <a:spcAft>
                          <a:spcPts val="0"/>
                        </a:spcAft>
                      </a:pPr>
                      <a:r>
                        <a:rPr lang="en-GB" sz="1800">
                          <a:effectLst/>
                        </a:rPr>
                        <a:t>17,322</a:t>
                      </a:r>
                      <a:endParaRPr lang="en-GB" sz="1800">
                        <a:effectLst/>
                        <a:latin typeface="Calibri"/>
                        <a:ea typeface="Calibri"/>
                        <a:cs typeface="Times New Roman"/>
                      </a:endParaRPr>
                    </a:p>
                  </a:txBody>
                  <a:tcPr marL="68580" marR="68580" marT="0" marB="0"/>
                </a:tc>
              </a:tr>
              <a:tr h="388843">
                <a:tc>
                  <a:txBody>
                    <a:bodyPr/>
                    <a:lstStyle/>
                    <a:p>
                      <a:pPr>
                        <a:spcAft>
                          <a:spcPts val="0"/>
                        </a:spcAft>
                      </a:pPr>
                      <a:r>
                        <a:rPr lang="en-GB" sz="1800">
                          <a:effectLst/>
                        </a:rPr>
                        <a:t>1xB6 0.2 wte</a:t>
                      </a:r>
                      <a:endParaRPr lang="en-GB" sz="1800">
                        <a:effectLst/>
                        <a:latin typeface="Calibri"/>
                        <a:ea typeface="Calibri"/>
                        <a:cs typeface="Times New Roman"/>
                      </a:endParaRPr>
                    </a:p>
                  </a:txBody>
                  <a:tcPr marL="68580" marR="68580" marT="0" marB="0"/>
                </a:tc>
                <a:tc>
                  <a:txBody>
                    <a:bodyPr/>
                    <a:lstStyle/>
                    <a:p>
                      <a:pPr>
                        <a:spcAft>
                          <a:spcPts val="0"/>
                        </a:spcAft>
                      </a:pPr>
                      <a:r>
                        <a:rPr lang="en-GB" sz="1800">
                          <a:effectLst/>
                        </a:rPr>
                        <a:t>36,119</a:t>
                      </a:r>
                      <a:endParaRPr lang="en-GB" sz="1800">
                        <a:effectLst/>
                        <a:latin typeface="Calibri"/>
                        <a:ea typeface="Calibri"/>
                        <a:cs typeface="Times New Roman"/>
                      </a:endParaRPr>
                    </a:p>
                  </a:txBody>
                  <a:tcPr marL="68580" marR="68580" marT="0" marB="0"/>
                </a:tc>
                <a:tc>
                  <a:txBody>
                    <a:bodyPr/>
                    <a:lstStyle/>
                    <a:p>
                      <a:pPr>
                        <a:spcAft>
                          <a:spcPts val="0"/>
                        </a:spcAft>
                      </a:pPr>
                      <a:r>
                        <a:rPr lang="en-GB" sz="1800">
                          <a:effectLst/>
                        </a:rPr>
                        <a:t>  7,223</a:t>
                      </a:r>
                      <a:endParaRPr lang="en-GB" sz="1800">
                        <a:effectLst/>
                        <a:latin typeface="Calibri"/>
                        <a:ea typeface="Calibri"/>
                        <a:cs typeface="Times New Roman"/>
                      </a:endParaRPr>
                    </a:p>
                  </a:txBody>
                  <a:tcPr marL="68580" marR="68580" marT="0" marB="0"/>
                </a:tc>
              </a:tr>
              <a:tr h="388843">
                <a:tc>
                  <a:txBody>
                    <a:bodyPr/>
                    <a:lstStyle/>
                    <a:p>
                      <a:pPr>
                        <a:spcAft>
                          <a:spcPts val="0"/>
                        </a:spcAft>
                      </a:pPr>
                      <a:r>
                        <a:rPr lang="en-GB" sz="1800">
                          <a:effectLst/>
                        </a:rPr>
                        <a:t>1x B3 0.4 wte</a:t>
                      </a:r>
                      <a:endParaRPr lang="en-GB" sz="1800">
                        <a:effectLst/>
                        <a:latin typeface="Calibri"/>
                        <a:ea typeface="Calibri"/>
                        <a:cs typeface="Times New Roman"/>
                      </a:endParaRPr>
                    </a:p>
                  </a:txBody>
                  <a:tcPr marL="68580" marR="68580" marT="0" marB="0"/>
                </a:tc>
                <a:tc>
                  <a:txBody>
                    <a:bodyPr/>
                    <a:lstStyle/>
                    <a:p>
                      <a:pPr>
                        <a:spcAft>
                          <a:spcPts val="0"/>
                        </a:spcAft>
                      </a:pPr>
                      <a:r>
                        <a:rPr lang="en-GB" sz="1800">
                          <a:effectLst/>
                        </a:rPr>
                        <a:t>21,234</a:t>
                      </a:r>
                      <a:endParaRPr lang="en-GB" sz="1800">
                        <a:effectLst/>
                        <a:latin typeface="Calibri"/>
                        <a:ea typeface="Calibri"/>
                        <a:cs typeface="Times New Roman"/>
                      </a:endParaRPr>
                    </a:p>
                  </a:txBody>
                  <a:tcPr marL="68580" marR="68580" marT="0" marB="0"/>
                </a:tc>
                <a:tc>
                  <a:txBody>
                    <a:bodyPr/>
                    <a:lstStyle/>
                    <a:p>
                      <a:pPr>
                        <a:spcAft>
                          <a:spcPts val="0"/>
                        </a:spcAft>
                      </a:pPr>
                      <a:r>
                        <a:rPr lang="en-GB" sz="1800" dirty="0">
                          <a:effectLst/>
                        </a:rPr>
                        <a:t>  8,494</a:t>
                      </a:r>
                      <a:endParaRPr lang="en-GB" sz="1800" dirty="0">
                        <a:effectLst/>
                        <a:latin typeface="Calibri"/>
                        <a:ea typeface="Calibri"/>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05102516"/>
              </p:ext>
            </p:extLst>
          </p:nvPr>
        </p:nvGraphicFramePr>
        <p:xfrm>
          <a:off x="755576" y="4293096"/>
          <a:ext cx="7128792" cy="370840"/>
        </p:xfrm>
        <a:graphic>
          <a:graphicData uri="http://schemas.openxmlformats.org/drawingml/2006/table">
            <a:tbl>
              <a:tblPr firstRow="1" bandRow="1">
                <a:tableStyleId>{5C22544A-7EE6-4342-B048-85BDC9FD1C3A}</a:tableStyleId>
              </a:tblPr>
              <a:tblGrid>
                <a:gridCol w="4896544"/>
                <a:gridCol w="2232248"/>
              </a:tblGrid>
              <a:tr h="370840">
                <a:tc>
                  <a:txBody>
                    <a:bodyPr/>
                    <a:lstStyle/>
                    <a:p>
                      <a:r>
                        <a:rPr lang="en-GB" dirty="0" smtClean="0"/>
                        <a:t>Annual equipment budget</a:t>
                      </a:r>
                      <a:endParaRPr lang="en-GB" dirty="0"/>
                    </a:p>
                  </a:txBody>
                  <a:tcPr/>
                </a:tc>
                <a:tc>
                  <a:txBody>
                    <a:bodyPr/>
                    <a:lstStyle/>
                    <a:p>
                      <a:r>
                        <a:rPr lang="en-GB" dirty="0" smtClean="0"/>
                        <a:t>25000</a:t>
                      </a:r>
                      <a:endParaRPr lang="en-GB" dirty="0"/>
                    </a:p>
                  </a:txBody>
                  <a:tcPr>
                    <a:solidFill>
                      <a:schemeClr val="accent1">
                        <a:lumMod val="40000"/>
                        <a:lumOff val="60000"/>
                      </a:schemeClr>
                    </a:solidFill>
                  </a:tcPr>
                </a:tc>
              </a:tr>
            </a:tbl>
          </a:graphicData>
        </a:graphic>
      </p:graphicFrame>
      <p:sp>
        <p:nvSpPr>
          <p:cNvPr id="7" name="TextBox 6"/>
          <p:cNvSpPr txBox="1"/>
          <p:nvPr/>
        </p:nvSpPr>
        <p:spPr>
          <a:xfrm>
            <a:off x="755576" y="5085184"/>
            <a:ext cx="7128792" cy="369332"/>
          </a:xfrm>
          <a:prstGeom prst="rect">
            <a:avLst/>
          </a:prstGeom>
          <a:noFill/>
        </p:spPr>
        <p:txBody>
          <a:bodyPr wrap="square" rtlCol="0">
            <a:spAutoFit/>
          </a:bodyPr>
          <a:lstStyle/>
          <a:p>
            <a:r>
              <a:rPr lang="en-GB" b="1" dirty="0" smtClean="0">
                <a:solidFill>
                  <a:schemeClr val="tx2">
                    <a:lumMod val="60000"/>
                    <a:lumOff val="40000"/>
                  </a:schemeClr>
                </a:solidFill>
              </a:rPr>
              <a:t>Grand total                                                           58039</a:t>
            </a:r>
            <a:endParaRPr lang="en-GB" b="1" dirty="0">
              <a:solidFill>
                <a:schemeClr val="tx2">
                  <a:lumMod val="60000"/>
                  <a:lumOff val="40000"/>
                </a:schemeClr>
              </a:solidFill>
            </a:endParaRPr>
          </a:p>
        </p:txBody>
      </p:sp>
    </p:spTree>
    <p:extLst>
      <p:ext uri="{BB962C8B-B14F-4D97-AF65-F5344CB8AC3E}">
        <p14:creationId xmlns:p14="http://schemas.microsoft.com/office/powerpoint/2010/main" val="774869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Service specification</a:t>
            </a: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751" y="2132856"/>
            <a:ext cx="3902511" cy="3004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940152" y="1628800"/>
            <a:ext cx="2664296" cy="369332"/>
          </a:xfrm>
          <a:prstGeom prst="rect">
            <a:avLst/>
          </a:prstGeom>
          <a:noFill/>
        </p:spPr>
        <p:txBody>
          <a:bodyPr wrap="square" rtlCol="0">
            <a:spAutoFit/>
          </a:bodyPr>
          <a:lstStyle/>
          <a:p>
            <a:r>
              <a:rPr lang="en-GB" b="1" dirty="0" smtClean="0"/>
              <a:t>Over 18s</a:t>
            </a:r>
            <a:endParaRPr lang="en-GB" b="1" dirty="0"/>
          </a:p>
        </p:txBody>
      </p:sp>
      <p:sp>
        <p:nvSpPr>
          <p:cNvPr id="7" name="TextBox 6"/>
          <p:cNvSpPr txBox="1"/>
          <p:nvPr/>
        </p:nvSpPr>
        <p:spPr>
          <a:xfrm>
            <a:off x="6259358" y="3068960"/>
            <a:ext cx="2664296" cy="369332"/>
          </a:xfrm>
          <a:prstGeom prst="rect">
            <a:avLst/>
          </a:prstGeom>
          <a:noFill/>
        </p:spPr>
        <p:txBody>
          <a:bodyPr wrap="square" rtlCol="0">
            <a:spAutoFit/>
          </a:bodyPr>
          <a:lstStyle/>
          <a:p>
            <a:r>
              <a:rPr lang="en-GB" b="1" dirty="0" smtClean="0"/>
              <a:t>Gloucestershire GP</a:t>
            </a:r>
            <a:endParaRPr lang="en-GB" b="1" dirty="0"/>
          </a:p>
        </p:txBody>
      </p:sp>
      <p:sp>
        <p:nvSpPr>
          <p:cNvPr id="8" name="TextBox 7"/>
          <p:cNvSpPr txBox="1"/>
          <p:nvPr/>
        </p:nvSpPr>
        <p:spPr>
          <a:xfrm>
            <a:off x="6259358" y="4365104"/>
            <a:ext cx="2664296" cy="369332"/>
          </a:xfrm>
          <a:prstGeom prst="rect">
            <a:avLst/>
          </a:prstGeom>
          <a:noFill/>
        </p:spPr>
        <p:txBody>
          <a:bodyPr wrap="square" rtlCol="0">
            <a:spAutoFit/>
          </a:bodyPr>
          <a:lstStyle/>
          <a:p>
            <a:r>
              <a:rPr lang="en-GB" b="1" dirty="0" smtClean="0"/>
              <a:t>Open referral</a:t>
            </a:r>
            <a:endParaRPr lang="en-GB" b="1" dirty="0"/>
          </a:p>
        </p:txBody>
      </p:sp>
      <p:sp>
        <p:nvSpPr>
          <p:cNvPr id="9" name="TextBox 8"/>
          <p:cNvSpPr txBox="1"/>
          <p:nvPr/>
        </p:nvSpPr>
        <p:spPr>
          <a:xfrm>
            <a:off x="3347864" y="5301208"/>
            <a:ext cx="2035258" cy="646331"/>
          </a:xfrm>
          <a:prstGeom prst="rect">
            <a:avLst/>
          </a:prstGeom>
          <a:noFill/>
        </p:spPr>
        <p:txBody>
          <a:bodyPr wrap="square" rtlCol="0">
            <a:spAutoFit/>
          </a:bodyPr>
          <a:lstStyle/>
          <a:p>
            <a:r>
              <a:rPr lang="en-GB" b="1" dirty="0" smtClean="0"/>
              <a:t>Communication difficulty</a:t>
            </a:r>
            <a:endParaRPr lang="en-GB" b="1" dirty="0"/>
          </a:p>
        </p:txBody>
      </p:sp>
      <p:sp>
        <p:nvSpPr>
          <p:cNvPr id="10" name="TextBox 9"/>
          <p:cNvSpPr txBox="1"/>
          <p:nvPr/>
        </p:nvSpPr>
        <p:spPr>
          <a:xfrm>
            <a:off x="683568" y="4652721"/>
            <a:ext cx="2664296" cy="646331"/>
          </a:xfrm>
          <a:prstGeom prst="rect">
            <a:avLst/>
          </a:prstGeom>
          <a:noFill/>
        </p:spPr>
        <p:txBody>
          <a:bodyPr wrap="square" rtlCol="0">
            <a:spAutoFit/>
          </a:bodyPr>
          <a:lstStyle/>
          <a:p>
            <a:r>
              <a:rPr lang="en-GB" b="1" dirty="0" smtClean="0"/>
              <a:t>Mon-Fri </a:t>
            </a:r>
          </a:p>
          <a:p>
            <a:r>
              <a:rPr lang="en-GB" b="1" dirty="0" smtClean="0"/>
              <a:t>08.30-16.30</a:t>
            </a:r>
            <a:endParaRPr lang="en-GB" b="1" dirty="0"/>
          </a:p>
        </p:txBody>
      </p:sp>
      <p:sp>
        <p:nvSpPr>
          <p:cNvPr id="11" name="TextBox 10"/>
          <p:cNvSpPr txBox="1"/>
          <p:nvPr/>
        </p:nvSpPr>
        <p:spPr>
          <a:xfrm>
            <a:off x="179512" y="3068960"/>
            <a:ext cx="2208239" cy="646331"/>
          </a:xfrm>
          <a:prstGeom prst="rect">
            <a:avLst/>
          </a:prstGeom>
          <a:noFill/>
        </p:spPr>
        <p:txBody>
          <a:bodyPr wrap="square" rtlCol="0">
            <a:spAutoFit/>
          </a:bodyPr>
          <a:lstStyle/>
          <a:p>
            <a:r>
              <a:rPr lang="en-GB" b="1" dirty="0" smtClean="0"/>
              <a:t>Out of county referrals accepted</a:t>
            </a:r>
            <a:endParaRPr lang="en-GB" b="1" dirty="0"/>
          </a:p>
        </p:txBody>
      </p:sp>
      <p:sp>
        <p:nvSpPr>
          <p:cNvPr id="12" name="TextBox 11"/>
          <p:cNvSpPr txBox="1"/>
          <p:nvPr/>
        </p:nvSpPr>
        <p:spPr>
          <a:xfrm>
            <a:off x="1283631" y="1672640"/>
            <a:ext cx="2664296" cy="369332"/>
          </a:xfrm>
          <a:prstGeom prst="rect">
            <a:avLst/>
          </a:prstGeom>
          <a:noFill/>
        </p:spPr>
        <p:txBody>
          <a:bodyPr wrap="square" rtlCol="0">
            <a:spAutoFit/>
          </a:bodyPr>
          <a:lstStyle/>
          <a:p>
            <a:r>
              <a:rPr lang="en-GB" b="1" dirty="0" smtClean="0"/>
              <a:t>Exclusion criteria</a:t>
            </a:r>
            <a:endParaRPr lang="en-GB" b="1" dirty="0"/>
          </a:p>
        </p:txBody>
      </p:sp>
    </p:spTree>
    <p:extLst>
      <p:ext uri="{BB962C8B-B14F-4D97-AF65-F5344CB8AC3E}">
        <p14:creationId xmlns:p14="http://schemas.microsoft.com/office/powerpoint/2010/main" val="723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Loan Library</a:t>
            </a:r>
            <a:endParaRPr lang="en-GB" dirty="0"/>
          </a:p>
        </p:txBody>
      </p:sp>
      <p:sp>
        <p:nvSpPr>
          <p:cNvPr id="4" name="Oval 3"/>
          <p:cNvSpPr/>
          <p:nvPr/>
        </p:nvSpPr>
        <p:spPr>
          <a:xfrm>
            <a:off x="2771800" y="2456892"/>
            <a:ext cx="2376264" cy="2196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059832" y="2852936"/>
            <a:ext cx="1872208" cy="1200329"/>
          </a:xfrm>
          <a:prstGeom prst="rect">
            <a:avLst/>
          </a:prstGeom>
          <a:noFill/>
        </p:spPr>
        <p:txBody>
          <a:bodyPr wrap="square" rtlCol="0">
            <a:spAutoFit/>
          </a:bodyPr>
          <a:lstStyle/>
          <a:p>
            <a:pPr algn="ctr"/>
            <a:r>
              <a:rPr lang="en-GB" sz="2400" b="1" dirty="0" smtClean="0"/>
              <a:t>Equipment budget &amp; loan library</a:t>
            </a:r>
            <a:endParaRPr lang="en-GB" sz="2400" b="1"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50" y="1484784"/>
            <a:ext cx="2141743" cy="13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2456892"/>
            <a:ext cx="2188820" cy="148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9340" y="3279644"/>
            <a:ext cx="1372900" cy="851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51780"/>
            <a:ext cx="2085520" cy="1306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4914" y="3525556"/>
            <a:ext cx="950788" cy="1164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420" y="4653136"/>
            <a:ext cx="1762100" cy="1333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6216" y="4653136"/>
            <a:ext cx="1788790" cy="1186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95614" y="4869160"/>
            <a:ext cx="153352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39517" y="4907260"/>
            <a:ext cx="14001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encrypted-tbn0.gstatic.com/images?q=tbn:ANd9GcRJTNW0RKyCZdKfoPbFP6ebgVbLezj0a1uqDToPQ3P6S7limrM6vz0W9AE">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7214" y="1484785"/>
            <a:ext cx="2306772" cy="1000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19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Database</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62" t="16664" r="22339" b="12720"/>
          <a:stretch/>
        </p:blipFill>
        <p:spPr bwMode="auto">
          <a:xfrm>
            <a:off x="683568" y="1626536"/>
            <a:ext cx="7239102" cy="4259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8439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Support systems and equipment maintenance</a:t>
            </a:r>
            <a:endParaRPr lang="en-GB" dirty="0"/>
          </a:p>
        </p:txBody>
      </p:sp>
      <p:pic>
        <p:nvPicPr>
          <p:cNvPr id="2050" name="Picture 2" descr="https://encrypted-tbn3.gstatic.com/images?q=tbn:ANd9GcQEwwM-fzSNZ9HGXtgcCRvrB4iCZme0k7rRCyxWMOz3dviWKC5Crg6Py4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199" y="3933056"/>
            <a:ext cx="1501093" cy="15010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z7wqCJZZrDoBOpZMIYNqxn0DPLepW7K3oVWEaO9Kwh-MoeyehkzGcBq-U">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312" y="5459263"/>
            <a:ext cx="3427000" cy="685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1.gstatic.com/images?q=tbn:ANd9GcQfJbmRZmpnUvtQ80Lbvbx-3Exy-At--2cafCvnMJtQvd45OiNcdMmEY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1376187"/>
            <a:ext cx="1728118" cy="115207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encrypted-tbn2.gstatic.com/images?q=tbn:ANd9GcQ57W2Nwrs-9wKy9gBLBLh5mjP2rb-pD3zv1JHF3AW4m-mrJ36oKKFuHmU">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9475" y="2514500"/>
            <a:ext cx="2230837" cy="12529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0.gstatic.com/images?q=tbn:ANd9GcRP61IE_94DHB0lAMRRBtTVwDLVhZUyUzzmlUP1MlymWuPaoBEXSr_uwrE">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98501" y="3691474"/>
            <a:ext cx="2890618" cy="75853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1"/>
          </p:nvPr>
        </p:nvSpPr>
        <p:spPr>
          <a:xfrm>
            <a:off x="323528" y="1412775"/>
            <a:ext cx="8496944" cy="360041"/>
          </a:xfrm>
        </p:spPr>
        <p:txBody>
          <a:bodyPr/>
          <a:lstStyle/>
          <a:p>
            <a:pPr>
              <a:buFont typeface="Courier New" panose="02070309020205020404" pitchFamily="49" charset="0"/>
              <a:buChar char="o"/>
            </a:pPr>
            <a:endParaRPr lang="en-GB" dirty="0" smtClean="0"/>
          </a:p>
          <a:p>
            <a:pPr>
              <a:buFont typeface="Courier New" panose="02070309020205020404" pitchFamily="49" charset="0"/>
              <a:buChar char="o"/>
            </a:pPr>
            <a:endParaRPr lang="en-GB" dirty="0"/>
          </a:p>
          <a:p>
            <a:pPr marL="0" indent="0"/>
            <a:endParaRPr lang="en-GB" dirty="0" smtClean="0"/>
          </a:p>
          <a:p>
            <a:pPr marL="0" indent="0"/>
            <a:endParaRPr lang="en-GB" dirty="0"/>
          </a:p>
          <a:p>
            <a:pPr marL="0" indent="0"/>
            <a:r>
              <a:rPr lang="en-GB" dirty="0" smtClean="0"/>
              <a:t>      </a:t>
            </a:r>
            <a:r>
              <a:rPr lang="en-GB" sz="2000" b="1" dirty="0" smtClean="0">
                <a:solidFill>
                  <a:schemeClr val="tx2">
                    <a:lumMod val="60000"/>
                    <a:lumOff val="40000"/>
                  </a:schemeClr>
                </a:solidFill>
              </a:rPr>
              <a:t>Medical engineering</a:t>
            </a:r>
          </a:p>
          <a:p>
            <a:pPr marL="0" indent="0"/>
            <a:endParaRPr lang="en-GB" sz="2000" b="1" dirty="0">
              <a:solidFill>
                <a:schemeClr val="tx2">
                  <a:lumMod val="60000"/>
                  <a:lumOff val="40000"/>
                </a:schemeClr>
              </a:solidFill>
            </a:endParaRPr>
          </a:p>
          <a:p>
            <a:pPr marL="0" indent="0"/>
            <a:r>
              <a:rPr lang="en-GB" sz="2000" b="1" dirty="0">
                <a:solidFill>
                  <a:schemeClr val="tx2">
                    <a:lumMod val="60000"/>
                    <a:lumOff val="40000"/>
                  </a:schemeClr>
                </a:solidFill>
              </a:rPr>
              <a:t> </a:t>
            </a:r>
            <a:r>
              <a:rPr lang="en-GB" sz="2000" b="1" dirty="0" smtClean="0">
                <a:solidFill>
                  <a:schemeClr val="tx2">
                    <a:lumMod val="60000"/>
                    <a:lumOff val="40000"/>
                  </a:schemeClr>
                </a:solidFill>
              </a:rPr>
              <a:t>    Information governance</a:t>
            </a:r>
            <a:endParaRPr lang="en-GB" sz="2000" b="1" dirty="0">
              <a:solidFill>
                <a:schemeClr val="tx2">
                  <a:lumMod val="60000"/>
                  <a:lumOff val="40000"/>
                </a:schemeClr>
              </a:solidFill>
            </a:endParaRPr>
          </a:p>
        </p:txBody>
      </p:sp>
    </p:spTree>
    <p:extLst>
      <p:ext uri="{BB962C8B-B14F-4D97-AF65-F5344CB8AC3E}">
        <p14:creationId xmlns:p14="http://schemas.microsoft.com/office/powerpoint/2010/main" val="70049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1000"/>
                                        <p:tgtEl>
                                          <p:spTgt spid="2054"/>
                                        </p:tgtEl>
                                      </p:cBhvr>
                                    </p:animEffect>
                                    <p:anim calcmode="lin" valueType="num">
                                      <p:cBhvr>
                                        <p:cTn id="8" dur="1000" fill="hold"/>
                                        <p:tgtEl>
                                          <p:spTgt spid="2054"/>
                                        </p:tgtEl>
                                        <p:attrNameLst>
                                          <p:attrName>ppt_x</p:attrName>
                                        </p:attrNameLst>
                                      </p:cBhvr>
                                      <p:tavLst>
                                        <p:tav tm="0">
                                          <p:val>
                                            <p:strVal val="#ppt_x"/>
                                          </p:val>
                                        </p:tav>
                                        <p:tav tm="100000">
                                          <p:val>
                                            <p:strVal val="#ppt_x"/>
                                          </p:val>
                                        </p:tav>
                                      </p:tavLst>
                                    </p:anim>
                                    <p:anim calcmode="lin" valueType="num">
                                      <p:cBhvr>
                                        <p:cTn id="9"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6"/>
                                        </p:tgtEl>
                                        <p:attrNameLst>
                                          <p:attrName>style.visibility</p:attrName>
                                        </p:attrNameLst>
                                      </p:cBhvr>
                                      <p:to>
                                        <p:strVal val="visible"/>
                                      </p:to>
                                    </p:set>
                                    <p:animEffect transition="in" filter="fade">
                                      <p:cBhvr>
                                        <p:cTn id="21" dur="1000"/>
                                        <p:tgtEl>
                                          <p:spTgt spid="2056"/>
                                        </p:tgtEl>
                                      </p:cBhvr>
                                    </p:animEffect>
                                    <p:anim calcmode="lin" valueType="num">
                                      <p:cBhvr>
                                        <p:cTn id="22" dur="1000" fill="hold"/>
                                        <p:tgtEl>
                                          <p:spTgt spid="2056"/>
                                        </p:tgtEl>
                                        <p:attrNameLst>
                                          <p:attrName>ppt_x</p:attrName>
                                        </p:attrNameLst>
                                      </p:cBhvr>
                                      <p:tavLst>
                                        <p:tav tm="0">
                                          <p:val>
                                            <p:strVal val="#ppt_x"/>
                                          </p:val>
                                        </p:tav>
                                        <p:tav tm="100000">
                                          <p:val>
                                            <p:strVal val="#ppt_x"/>
                                          </p:val>
                                        </p:tav>
                                      </p:tavLst>
                                    </p:anim>
                                    <p:anim calcmode="lin" valueType="num">
                                      <p:cBhvr>
                                        <p:cTn id="23"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58"/>
                                        </p:tgtEl>
                                        <p:attrNameLst>
                                          <p:attrName>style.visibility</p:attrName>
                                        </p:attrNameLst>
                                      </p:cBhvr>
                                      <p:to>
                                        <p:strVal val="visible"/>
                                      </p:to>
                                    </p:set>
                                    <p:animEffect transition="in" filter="fade">
                                      <p:cBhvr>
                                        <p:cTn id="35" dur="1000"/>
                                        <p:tgtEl>
                                          <p:spTgt spid="2058"/>
                                        </p:tgtEl>
                                      </p:cBhvr>
                                    </p:animEffect>
                                    <p:anim calcmode="lin" valueType="num">
                                      <p:cBhvr>
                                        <p:cTn id="36" dur="1000" fill="hold"/>
                                        <p:tgtEl>
                                          <p:spTgt spid="2058"/>
                                        </p:tgtEl>
                                        <p:attrNameLst>
                                          <p:attrName>ppt_x</p:attrName>
                                        </p:attrNameLst>
                                      </p:cBhvr>
                                      <p:tavLst>
                                        <p:tav tm="0">
                                          <p:val>
                                            <p:strVal val="#ppt_x"/>
                                          </p:val>
                                        </p:tav>
                                        <p:tav tm="100000">
                                          <p:val>
                                            <p:strVal val="#ppt_x"/>
                                          </p:val>
                                        </p:tav>
                                      </p:tavLst>
                                    </p:anim>
                                    <p:anim calcmode="lin" valueType="num">
                                      <p:cBhvr>
                                        <p:cTn id="37"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50"/>
                                        </p:tgtEl>
                                        <p:attrNameLst>
                                          <p:attrName>style.visibility</p:attrName>
                                        </p:attrNameLst>
                                      </p:cBhvr>
                                      <p:to>
                                        <p:strVal val="visible"/>
                                      </p:to>
                                    </p:set>
                                    <p:animEffect transition="in" filter="fade">
                                      <p:cBhvr>
                                        <p:cTn id="42" dur="1000"/>
                                        <p:tgtEl>
                                          <p:spTgt spid="2050"/>
                                        </p:tgtEl>
                                      </p:cBhvr>
                                    </p:animEffect>
                                    <p:anim calcmode="lin" valueType="num">
                                      <p:cBhvr>
                                        <p:cTn id="43" dur="1000" fill="hold"/>
                                        <p:tgtEl>
                                          <p:spTgt spid="2050"/>
                                        </p:tgtEl>
                                        <p:attrNameLst>
                                          <p:attrName>ppt_x</p:attrName>
                                        </p:attrNameLst>
                                      </p:cBhvr>
                                      <p:tavLst>
                                        <p:tav tm="0">
                                          <p:val>
                                            <p:strVal val="#ppt_x"/>
                                          </p:val>
                                        </p:tav>
                                        <p:tav tm="100000">
                                          <p:val>
                                            <p:strVal val="#ppt_x"/>
                                          </p:val>
                                        </p:tav>
                                      </p:tavLst>
                                    </p:anim>
                                    <p:anim calcmode="lin" valueType="num">
                                      <p:cBhvr>
                                        <p:cTn id="4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052"/>
                                        </p:tgtEl>
                                        <p:attrNameLst>
                                          <p:attrName>style.visibility</p:attrName>
                                        </p:attrNameLst>
                                      </p:cBhvr>
                                      <p:to>
                                        <p:strVal val="visible"/>
                                      </p:to>
                                    </p:set>
                                    <p:animEffect transition="in" filter="fade">
                                      <p:cBhvr>
                                        <p:cTn id="49" dur="1000"/>
                                        <p:tgtEl>
                                          <p:spTgt spid="2052"/>
                                        </p:tgtEl>
                                      </p:cBhvr>
                                    </p:animEffect>
                                    <p:anim calcmode="lin" valueType="num">
                                      <p:cBhvr>
                                        <p:cTn id="50" dur="1000" fill="hold"/>
                                        <p:tgtEl>
                                          <p:spTgt spid="2052"/>
                                        </p:tgtEl>
                                        <p:attrNameLst>
                                          <p:attrName>ppt_x</p:attrName>
                                        </p:attrNameLst>
                                      </p:cBhvr>
                                      <p:tavLst>
                                        <p:tav tm="0">
                                          <p:val>
                                            <p:strVal val="#ppt_x"/>
                                          </p:val>
                                        </p:tav>
                                        <p:tav tm="100000">
                                          <p:val>
                                            <p:strVal val="#ppt_x"/>
                                          </p:val>
                                        </p:tav>
                                      </p:tavLst>
                                    </p:anim>
                                    <p:anim calcmode="lin" valueType="num">
                                      <p:cBhvr>
                                        <p:cTn id="5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Our Care Pathway</a:t>
            </a:r>
            <a:endParaRPr lang="en-GB" dirty="0"/>
          </a:p>
        </p:txBody>
      </p:sp>
      <p:sp>
        <p:nvSpPr>
          <p:cNvPr id="3" name="Text Placeholder 2"/>
          <p:cNvSpPr>
            <a:spLocks noGrp="1"/>
          </p:cNvSpPr>
          <p:nvPr>
            <p:ph type="body" sz="quarter" idx="11"/>
          </p:nvPr>
        </p:nvSpPr>
        <p:spPr>
          <a:xfrm>
            <a:off x="4572000" y="1441342"/>
            <a:ext cx="4248472" cy="4579946"/>
          </a:xfrm>
        </p:spPr>
        <p:txBody>
          <a:bodyPr/>
          <a:lstStyle/>
          <a:p>
            <a:pPr>
              <a:buFont typeface="Arial" panose="020B0604020202020204" pitchFamily="34" charset="0"/>
              <a:buChar char="•"/>
            </a:pPr>
            <a:r>
              <a:rPr lang="en-GB" sz="2000" dirty="0" smtClean="0"/>
              <a:t>Referral – direct or within service</a:t>
            </a:r>
          </a:p>
          <a:p>
            <a:pPr>
              <a:buFont typeface="Arial" panose="020B0604020202020204" pitchFamily="34" charset="0"/>
              <a:buChar char="•"/>
            </a:pPr>
            <a:r>
              <a:rPr lang="en-GB" sz="2000" dirty="0" smtClean="0"/>
              <a:t>Assessment – Specialist and joint</a:t>
            </a:r>
          </a:p>
          <a:p>
            <a:pPr>
              <a:buFont typeface="Arial" panose="020B0604020202020204" pitchFamily="34" charset="0"/>
              <a:buChar char="•"/>
            </a:pPr>
            <a:r>
              <a:rPr lang="en-GB" sz="2000" dirty="0" smtClean="0"/>
              <a:t>Loans:</a:t>
            </a:r>
          </a:p>
          <a:p>
            <a:pPr lvl="1">
              <a:buFont typeface="Arial" panose="020B0604020202020204" pitchFamily="34" charset="0"/>
              <a:buChar char="•"/>
            </a:pPr>
            <a:r>
              <a:rPr lang="en-GB" sz="2000" dirty="0" smtClean="0"/>
              <a:t>Low tech/high tech</a:t>
            </a:r>
            <a:endParaRPr lang="en-GB" sz="2000" dirty="0"/>
          </a:p>
          <a:p>
            <a:pPr lvl="1">
              <a:buFont typeface="Arial" panose="020B0604020202020204" pitchFamily="34" charset="0"/>
              <a:buChar char="•"/>
            </a:pPr>
            <a:r>
              <a:rPr lang="en-GB" sz="2000" dirty="0" smtClean="0"/>
              <a:t>demonstration, short term and mid- term</a:t>
            </a:r>
          </a:p>
          <a:p>
            <a:pPr lvl="1">
              <a:buFont typeface="Arial" panose="020B0604020202020204" pitchFamily="34" charset="0"/>
              <a:buChar char="•"/>
            </a:pPr>
            <a:r>
              <a:rPr lang="en-GB" sz="2000" dirty="0" smtClean="0"/>
              <a:t>Goal setting and review</a:t>
            </a:r>
          </a:p>
          <a:p>
            <a:pPr>
              <a:buFont typeface="Arial" panose="020B0604020202020204" pitchFamily="34" charset="0"/>
              <a:buChar char="•"/>
            </a:pPr>
            <a:r>
              <a:rPr lang="en-GB" sz="2000" dirty="0" smtClean="0"/>
              <a:t>Short term/long term issue of devices</a:t>
            </a:r>
          </a:p>
          <a:p>
            <a:pPr>
              <a:buFont typeface="Arial" panose="020B0604020202020204" pitchFamily="34" charset="0"/>
              <a:buChar char="•"/>
            </a:pPr>
            <a:r>
              <a:rPr lang="en-GB" sz="2000" dirty="0" smtClean="0"/>
              <a:t>Onward referral</a:t>
            </a:r>
          </a:p>
          <a:p>
            <a:pPr>
              <a:buFont typeface="Arial" panose="020B0604020202020204" pitchFamily="34" charset="0"/>
              <a:buChar char="•"/>
            </a:pPr>
            <a:r>
              <a:rPr lang="en-GB" sz="2000" dirty="0"/>
              <a:t>Annual review</a:t>
            </a:r>
          </a:p>
          <a:p>
            <a:pPr>
              <a:buFont typeface="Arial" panose="020B0604020202020204" pitchFamily="34" charset="0"/>
              <a:buChar char="•"/>
            </a:pPr>
            <a:endParaRPr lang="en-GB" dirty="0"/>
          </a:p>
        </p:txBody>
      </p:sp>
      <p:pic>
        <p:nvPicPr>
          <p:cNvPr id="2203" name="Picture 155"/>
          <p:cNvPicPr>
            <a:picLocks noChangeAspect="1" noChangeArrowheads="1"/>
          </p:cNvPicPr>
          <p:nvPr/>
        </p:nvPicPr>
        <p:blipFill rotWithShape="1">
          <a:blip r:embed="rId3">
            <a:extLst>
              <a:ext uri="{28A0092B-C50C-407E-A947-70E740481C1C}">
                <a14:useLocalDpi xmlns:a14="http://schemas.microsoft.com/office/drawing/2010/main" val="0"/>
              </a:ext>
            </a:extLst>
          </a:blip>
          <a:srcRect l="3305" t="3699" r="50000" b="3699"/>
          <a:stretch/>
        </p:blipFill>
        <p:spPr bwMode="auto">
          <a:xfrm>
            <a:off x="352926" y="1441342"/>
            <a:ext cx="4219074" cy="5191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205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Loans Process</a:t>
            </a:r>
            <a:endParaRPr lang="en-GB" dirty="0"/>
          </a:p>
        </p:txBody>
      </p:sp>
      <p:sp>
        <p:nvSpPr>
          <p:cNvPr id="7" name="TextBox 6"/>
          <p:cNvSpPr txBox="1"/>
          <p:nvPr/>
        </p:nvSpPr>
        <p:spPr>
          <a:xfrm>
            <a:off x="467544" y="1700808"/>
            <a:ext cx="7992888" cy="4370427"/>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solidFill>
                  <a:schemeClr val="tx2">
                    <a:lumMod val="60000"/>
                    <a:lumOff val="40000"/>
                  </a:schemeClr>
                </a:solidFill>
              </a:rPr>
              <a:t>Equipment loan information pack</a:t>
            </a:r>
          </a:p>
          <a:p>
            <a:pPr marL="742950" lvl="1" indent="-285750">
              <a:buFont typeface="Arial" panose="020B0604020202020204" pitchFamily="34" charset="0"/>
              <a:buChar char="•"/>
            </a:pPr>
            <a:r>
              <a:rPr lang="en-GB" sz="2000" b="1" dirty="0" smtClean="0">
                <a:solidFill>
                  <a:schemeClr val="tx2">
                    <a:lumMod val="60000"/>
                    <a:lumOff val="40000"/>
                  </a:schemeClr>
                </a:solidFill>
              </a:rPr>
              <a:t>Conditions of loan form</a:t>
            </a:r>
          </a:p>
          <a:p>
            <a:pPr marL="742950" lvl="1" indent="-285750">
              <a:buFont typeface="Arial" panose="020B0604020202020204" pitchFamily="34" charset="0"/>
              <a:buChar char="•"/>
            </a:pPr>
            <a:r>
              <a:rPr lang="en-GB" sz="2000" b="1" dirty="0" smtClean="0">
                <a:solidFill>
                  <a:schemeClr val="tx2">
                    <a:lumMod val="60000"/>
                    <a:lumOff val="40000"/>
                  </a:schemeClr>
                </a:solidFill>
              </a:rPr>
              <a:t>Equipment care form</a:t>
            </a:r>
          </a:p>
          <a:p>
            <a:pPr marL="742950" lvl="1" indent="-285750">
              <a:buFont typeface="Arial" panose="020B0604020202020204" pitchFamily="34" charset="0"/>
              <a:buChar char="•"/>
            </a:pPr>
            <a:r>
              <a:rPr lang="en-GB" sz="2000" b="1" dirty="0" smtClean="0">
                <a:solidFill>
                  <a:schemeClr val="tx2">
                    <a:lumMod val="60000"/>
                    <a:lumOff val="40000"/>
                  </a:schemeClr>
                </a:solidFill>
              </a:rPr>
              <a:t>Equipment loan form (2 copies)</a:t>
            </a:r>
          </a:p>
          <a:p>
            <a:pPr marL="742950" lvl="1" indent="-285750">
              <a:buFont typeface="Arial" panose="020B0604020202020204" pitchFamily="34" charset="0"/>
              <a:buChar char="•"/>
            </a:pPr>
            <a:r>
              <a:rPr lang="en-GB" sz="2000" b="1" dirty="0" smtClean="0">
                <a:solidFill>
                  <a:schemeClr val="tx2">
                    <a:lumMod val="60000"/>
                    <a:lumOff val="40000"/>
                  </a:schemeClr>
                </a:solidFill>
              </a:rPr>
              <a:t>Departmental leaflet</a:t>
            </a:r>
          </a:p>
          <a:p>
            <a:pPr marL="742950" lvl="1" indent="-285750">
              <a:buFont typeface="Arial" panose="020B0604020202020204" pitchFamily="34" charset="0"/>
              <a:buChar char="•"/>
            </a:pPr>
            <a:endParaRPr lang="en-GB" sz="2000" b="1" dirty="0">
              <a:solidFill>
                <a:schemeClr val="tx2">
                  <a:lumMod val="60000"/>
                  <a:lumOff val="40000"/>
                </a:schemeClr>
              </a:solidFill>
            </a:endParaRPr>
          </a:p>
          <a:p>
            <a:pPr marL="285750" indent="-285750">
              <a:buFont typeface="Arial" panose="020B0604020202020204" pitchFamily="34" charset="0"/>
              <a:buChar char="•"/>
            </a:pPr>
            <a:r>
              <a:rPr lang="en-GB" sz="2000" b="1" dirty="0" smtClean="0">
                <a:solidFill>
                  <a:schemeClr val="tx2">
                    <a:lumMod val="60000"/>
                    <a:lumOff val="40000"/>
                  </a:schemeClr>
                </a:solidFill>
              </a:rPr>
              <a:t>Demonstration and training</a:t>
            </a:r>
          </a:p>
          <a:p>
            <a:pPr marL="285750" indent="-285750">
              <a:buFont typeface="Arial" panose="020B0604020202020204" pitchFamily="34" charset="0"/>
              <a:buChar char="•"/>
            </a:pPr>
            <a:endParaRPr lang="en-GB" sz="2000" b="1" dirty="0">
              <a:solidFill>
                <a:schemeClr val="tx2">
                  <a:lumMod val="60000"/>
                  <a:lumOff val="40000"/>
                </a:schemeClr>
              </a:solidFill>
            </a:endParaRPr>
          </a:p>
          <a:p>
            <a:pPr marL="285750" indent="-285750">
              <a:buFont typeface="Arial" panose="020B0604020202020204" pitchFamily="34" charset="0"/>
              <a:buChar char="•"/>
            </a:pPr>
            <a:r>
              <a:rPr lang="en-GB" sz="2000" b="1" dirty="0" smtClean="0">
                <a:solidFill>
                  <a:schemeClr val="tx2">
                    <a:lumMod val="60000"/>
                    <a:lumOff val="40000"/>
                  </a:schemeClr>
                </a:solidFill>
              </a:rPr>
              <a:t>Goal setting</a:t>
            </a:r>
          </a:p>
          <a:p>
            <a:pPr marL="285750" indent="-285750">
              <a:buFont typeface="Arial" panose="020B0604020202020204" pitchFamily="34" charset="0"/>
              <a:buChar char="•"/>
            </a:pPr>
            <a:endParaRPr lang="en-GB" sz="2000" b="1" dirty="0">
              <a:solidFill>
                <a:schemeClr val="tx2">
                  <a:lumMod val="60000"/>
                  <a:lumOff val="40000"/>
                </a:schemeClr>
              </a:solidFill>
            </a:endParaRPr>
          </a:p>
          <a:p>
            <a:pPr marL="285750" indent="-285750">
              <a:buFont typeface="Arial" panose="020B0604020202020204" pitchFamily="34" charset="0"/>
              <a:buChar char="•"/>
            </a:pPr>
            <a:r>
              <a:rPr lang="en-GB" sz="2000" b="1" dirty="0" smtClean="0">
                <a:solidFill>
                  <a:schemeClr val="tx2">
                    <a:lumMod val="60000"/>
                    <a:lumOff val="40000"/>
                  </a:schemeClr>
                </a:solidFill>
              </a:rPr>
              <a:t>3 month review</a:t>
            </a:r>
          </a:p>
          <a:p>
            <a:pPr marL="285750" indent="-285750">
              <a:buFont typeface="Arial" panose="020B0604020202020204" pitchFamily="34" charset="0"/>
              <a:buChar char="•"/>
            </a:pPr>
            <a:endParaRPr lang="en-GB" sz="2000" b="1" dirty="0">
              <a:solidFill>
                <a:schemeClr val="tx2">
                  <a:lumMod val="60000"/>
                  <a:lumOff val="40000"/>
                </a:schemeClr>
              </a:solidFill>
            </a:endParaRPr>
          </a:p>
          <a:p>
            <a:pPr marL="285750" indent="-285750">
              <a:buFont typeface="Arial" panose="020B0604020202020204" pitchFamily="34" charset="0"/>
              <a:buChar char="•"/>
            </a:pPr>
            <a:r>
              <a:rPr lang="en-GB" sz="2000" b="1" dirty="0" smtClean="0">
                <a:solidFill>
                  <a:schemeClr val="tx2">
                    <a:lumMod val="60000"/>
                    <a:lumOff val="40000"/>
                  </a:schemeClr>
                </a:solidFill>
              </a:rPr>
              <a:t>Annual review</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806912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6420" y="-1539552"/>
            <a:ext cx="8496944" cy="503485"/>
          </a:xfrm>
        </p:spPr>
        <p:txBody>
          <a:bodyPr/>
          <a:lstStyle/>
          <a:p>
            <a:r>
              <a:rPr lang="en-GB" dirty="0" smtClean="0"/>
              <a:t>Annual review</a:t>
            </a:r>
            <a:endParaRPr lang="en-GB" dirty="0"/>
          </a:p>
        </p:txBody>
      </p:sp>
      <p:pic>
        <p:nvPicPr>
          <p:cNvPr id="4098" name="Picture 2" descr="https://encrypted-tbn1.gstatic.com/images?q=tbn:ANd9GcR41bVUjeFsPt9yL_IPXJawqKe6bwPECuH1rcix0UgVOfELFHV3m7jTry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48" y="5253554"/>
            <a:ext cx="1296143" cy="129614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50" t="18239" r="66550" b="10440"/>
          <a:stretch/>
        </p:blipFill>
        <p:spPr bwMode="auto">
          <a:xfrm>
            <a:off x="2172610" y="4443307"/>
            <a:ext cx="1237912" cy="175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https://encrypted-tbn2.gstatic.com/images?q=tbn:ANd9GcTctJsoy6WRYw8I331qWUuvoQTTTcQKLln3C9joHDMhjOWyWbJ4dEQn--_d">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3816839"/>
            <a:ext cx="1162050" cy="1343026"/>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s://encrypted-tbn0.gstatic.com/images?q=tbn:ANd9GcT0JbiCZY3P9PNmIJSRm2oNeBquV7GrUC9ne9k25e0zBbiIY_cUKh_CuaI">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2030" y="3180163"/>
            <a:ext cx="1104900" cy="1104901"/>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https://encrypted-tbn0.gstatic.com/images?q=tbn:ANd9GcQ_CBWC4hkR-WMWYxcgX0rRPkl1TAdOVAg1JdfVOUakbTDZVRZQxSjPbGY">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58124" y="1869108"/>
            <a:ext cx="1285875" cy="962025"/>
          </a:xfrm>
          <a:prstGeom prst="rect">
            <a:avLst/>
          </a:prstGeom>
          <a:noFill/>
          <a:extLst>
            <a:ext uri="{909E8E84-426E-40DD-AFC4-6F175D3DCCD1}">
              <a14:hiddenFill xmlns:a14="http://schemas.microsoft.com/office/drawing/2010/main">
                <a:solidFill>
                  <a:srgbClr val="FFFFFF"/>
                </a:solidFill>
              </a14:hiddenFill>
            </a:ext>
          </a:extLst>
        </p:spPr>
      </p:pic>
      <p:sp>
        <p:nvSpPr>
          <p:cNvPr id="5" name="Curved Down Arrow 4"/>
          <p:cNvSpPr/>
          <p:nvPr/>
        </p:nvSpPr>
        <p:spPr>
          <a:xfrm rot="19403816">
            <a:off x="814311" y="4114512"/>
            <a:ext cx="1498456" cy="65759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urved Down Arrow 11"/>
          <p:cNvSpPr/>
          <p:nvPr/>
        </p:nvSpPr>
        <p:spPr>
          <a:xfrm rot="20206401">
            <a:off x="3056767" y="3248420"/>
            <a:ext cx="1498456" cy="65759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urved Down Arrow 12"/>
          <p:cNvSpPr/>
          <p:nvPr/>
        </p:nvSpPr>
        <p:spPr>
          <a:xfrm rot="20418994">
            <a:off x="5236962" y="2377156"/>
            <a:ext cx="1498456" cy="65759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Curved Down Arrow 13"/>
          <p:cNvSpPr/>
          <p:nvPr/>
        </p:nvSpPr>
        <p:spPr>
          <a:xfrm rot="19874600">
            <a:off x="7108897" y="1372633"/>
            <a:ext cx="1498456" cy="65759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p:cNvSpPr txBox="1"/>
          <p:nvPr/>
        </p:nvSpPr>
        <p:spPr>
          <a:xfrm>
            <a:off x="395536" y="908720"/>
            <a:ext cx="6192688" cy="800219"/>
          </a:xfrm>
          <a:prstGeom prst="rect">
            <a:avLst/>
          </a:prstGeom>
          <a:noFill/>
        </p:spPr>
        <p:txBody>
          <a:bodyPr wrap="square" rtlCol="0">
            <a:spAutoFit/>
          </a:bodyPr>
          <a:lstStyle/>
          <a:p>
            <a:r>
              <a:rPr lang="en-GB" sz="2800" b="1" dirty="0" smtClean="0">
                <a:solidFill>
                  <a:schemeClr val="tx2">
                    <a:lumMod val="60000"/>
                    <a:lumOff val="40000"/>
                  </a:schemeClr>
                </a:solidFill>
              </a:rPr>
              <a:t>Annual review</a:t>
            </a:r>
            <a:endParaRPr lang="en-GB" sz="2800" b="1" dirty="0">
              <a:solidFill>
                <a:schemeClr val="tx2">
                  <a:lumMod val="60000"/>
                  <a:lumOff val="40000"/>
                </a:schemeClr>
              </a:solidFill>
            </a:endParaRPr>
          </a:p>
          <a:p>
            <a:endParaRPr lang="en-GB" dirty="0"/>
          </a:p>
        </p:txBody>
      </p:sp>
    </p:spTree>
    <p:extLst>
      <p:ext uri="{BB962C8B-B14F-4D97-AF65-F5344CB8AC3E}">
        <p14:creationId xmlns:p14="http://schemas.microsoft.com/office/powerpoint/2010/main" val="211397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fade">
                                      <p:cBhvr>
                                        <p:cTn id="22" dur="500"/>
                                        <p:tgtEl>
                                          <p:spTgt spid="410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3"/>
                                        </p:tgtEl>
                                        <p:attrNameLst>
                                          <p:attrName>style.visibility</p:attrName>
                                        </p:attrNameLst>
                                      </p:cBhvr>
                                      <p:to>
                                        <p:strVal val="visible"/>
                                      </p:to>
                                    </p:set>
                                    <p:animEffect transition="in" filter="fade">
                                      <p:cBhvr>
                                        <p:cTn id="32" dur="500"/>
                                        <p:tgtEl>
                                          <p:spTgt spid="410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05"/>
                                        </p:tgtEl>
                                        <p:attrNameLst>
                                          <p:attrName>style.visibility</p:attrName>
                                        </p:attrNameLst>
                                      </p:cBhvr>
                                      <p:to>
                                        <p:strVal val="visible"/>
                                      </p:to>
                                    </p:set>
                                    <p:animEffect transition="in" filter="fade">
                                      <p:cBhvr>
                                        <p:cTn id="42"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6034" y="836712"/>
            <a:ext cx="8496944" cy="503485"/>
          </a:xfrm>
        </p:spPr>
        <p:txBody>
          <a:bodyPr/>
          <a:lstStyle/>
          <a:p>
            <a:r>
              <a:rPr lang="en-GB" dirty="0" smtClean="0"/>
              <a:t>Departmental competencies and training</a:t>
            </a:r>
            <a:endParaRPr lang="en-GB" dirty="0"/>
          </a:p>
        </p:txBody>
      </p:sp>
      <p:pic>
        <p:nvPicPr>
          <p:cNvPr id="4" name="Content Placeholder 3" descr="4steps-300x219.png"/>
          <p:cNvPicPr>
            <a:picLocks noGrp="1" noChangeAspect="1"/>
          </p:cNvPicPr>
          <p:nvPr>
            <p:ph idx="1"/>
          </p:nvPr>
        </p:nvPicPr>
        <p:blipFill>
          <a:blip r:embed="rId3"/>
          <a:srcRect l="-16368" r="-16368"/>
          <a:stretch>
            <a:fillRect/>
          </a:stretch>
        </p:blipFill>
        <p:spPr>
          <a:xfrm>
            <a:off x="323528" y="1700808"/>
            <a:ext cx="8229600" cy="4083993"/>
          </a:xfrm>
        </p:spPr>
      </p:pic>
      <p:sp>
        <p:nvSpPr>
          <p:cNvPr id="5" name="TextBox 4"/>
          <p:cNvSpPr txBox="1"/>
          <p:nvPr/>
        </p:nvSpPr>
        <p:spPr>
          <a:xfrm>
            <a:off x="1043608" y="4775882"/>
            <a:ext cx="1872208" cy="369332"/>
          </a:xfrm>
          <a:prstGeom prst="rect">
            <a:avLst/>
          </a:prstGeom>
          <a:noFill/>
        </p:spPr>
        <p:txBody>
          <a:bodyPr wrap="square" rtlCol="0">
            <a:spAutoFit/>
          </a:bodyPr>
          <a:lstStyle/>
          <a:p>
            <a:r>
              <a:rPr lang="en-GB" b="1" dirty="0" smtClean="0"/>
              <a:t>AAC Induction</a:t>
            </a:r>
            <a:endParaRPr lang="en-GB" b="1"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017715"/>
            <a:ext cx="7905564" cy="408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915816" y="2701388"/>
            <a:ext cx="3160694" cy="646331"/>
          </a:xfrm>
          <a:prstGeom prst="rect">
            <a:avLst/>
          </a:prstGeom>
          <a:noFill/>
        </p:spPr>
        <p:txBody>
          <a:bodyPr wrap="square" rtlCol="0">
            <a:spAutoFit/>
          </a:bodyPr>
          <a:lstStyle/>
          <a:p>
            <a:r>
              <a:rPr lang="en-GB" b="1" dirty="0" smtClean="0"/>
              <a:t>CM roadshows, industry demos and training</a:t>
            </a:r>
            <a:endParaRPr lang="en-GB" b="1" dirty="0"/>
          </a:p>
        </p:txBody>
      </p:sp>
      <p:sp>
        <p:nvSpPr>
          <p:cNvPr id="8" name="TextBox 7"/>
          <p:cNvSpPr txBox="1"/>
          <p:nvPr/>
        </p:nvSpPr>
        <p:spPr>
          <a:xfrm>
            <a:off x="3772254" y="1703728"/>
            <a:ext cx="3600400" cy="646331"/>
          </a:xfrm>
          <a:prstGeom prst="rect">
            <a:avLst/>
          </a:prstGeom>
          <a:noFill/>
        </p:spPr>
        <p:txBody>
          <a:bodyPr wrap="square" rtlCol="0">
            <a:spAutoFit/>
          </a:bodyPr>
          <a:lstStyle/>
          <a:p>
            <a:r>
              <a:rPr lang="en-GB" b="1" dirty="0" smtClean="0"/>
              <a:t>CM conference, AAC networks and specialist training</a:t>
            </a:r>
            <a:endParaRPr lang="en-GB" b="1" dirty="0"/>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8840" y="3667846"/>
            <a:ext cx="31464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22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A spoke revolution?</a:t>
            </a:r>
            <a:endParaRPr lang="en-GB" dirty="0"/>
          </a:p>
        </p:txBody>
      </p:sp>
      <p:pic>
        <p:nvPicPr>
          <p:cNvPr id="1028" name="Picture 4" descr="http://www.jamiewallis.net/wp-content/uploads/2013/07/hubandspok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72816"/>
            <a:ext cx="7128792" cy="38884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2.gstatic.com/images?q=tbn:ANd9GcT9O9aP3GCgF91eGTXTsLgKq1CGpyDIebwYMd4PJEznX2GXicjQ0CtbHQ">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1200" y="4365104"/>
            <a:ext cx="1104900" cy="11049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3.gstatic.com/images?q=tbn:ANd9GcR9y2alVgA9T0O-fRZOfRbYUfrXSlr7Rgfm3AKyzYTnLuVfNv8ABU3AAvQ">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8178" y="4195081"/>
            <a:ext cx="1428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ncrypted-tbn3.gstatic.com/images?q=tbn:ANd9GcRohaKZkxVfGIiIBykc21Jmr1spzQ09OuxhV2Qk4am-Gjvmqu0A0ymoZhU">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1200" y="1791104"/>
            <a:ext cx="1000099" cy="126508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encrypted-tbn1.gstatic.com/images?q=tbn:ANd9GcT7YqY03VDOJMgTjRMohU5icwqNZTXSQ5v57PzbJ1koG6qsxLzfdw2xBMl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63888" y="5337398"/>
            <a:ext cx="1400175"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encrypted-tbn0.gstatic.com/images?q=tbn:ANd9GcQMzNh28v7lRE2NUZ2meu1C89rbGpG6XFrDPifi14IklWnt93KYsVZMFrEj">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8178" y="1801391"/>
            <a:ext cx="1428750"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5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0"/>
                                        </p:tgtEl>
                                        <p:attrNameLst>
                                          <p:attrName>style.visibility</p:attrName>
                                        </p:attrNameLst>
                                      </p:cBhvr>
                                      <p:to>
                                        <p:strVal val="visible"/>
                                      </p:to>
                                    </p:set>
                                    <p:animEffect transition="in" filter="fade">
                                      <p:cBhvr>
                                        <p:cTn id="7" dur="500"/>
                                        <p:tgtEl>
                                          <p:spTgt spid="10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4"/>
                                        </p:tgtEl>
                                        <p:attrNameLst>
                                          <p:attrName>style.visibility</p:attrName>
                                        </p:attrNameLst>
                                      </p:cBhvr>
                                      <p:to>
                                        <p:strVal val="visible"/>
                                      </p:to>
                                    </p:set>
                                    <p:animEffect transition="in" filter="fade">
                                      <p:cBhvr>
                                        <p:cTn id="12" dur="500"/>
                                        <p:tgtEl>
                                          <p:spTgt spid="10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8"/>
                                        </p:tgtEl>
                                        <p:attrNameLst>
                                          <p:attrName>style.visibility</p:attrName>
                                        </p:attrNameLst>
                                      </p:cBhvr>
                                      <p:to>
                                        <p:strVal val="visible"/>
                                      </p:to>
                                    </p:set>
                                    <p:animEffect transition="in" filter="fade">
                                      <p:cBhvr>
                                        <p:cTn id="17" dur="500"/>
                                        <p:tgtEl>
                                          <p:spTgt spid="10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500"/>
                                  </p:stCondLst>
                                  <p:childTnLst>
                                    <p:set>
                                      <p:cBhvr>
                                        <p:cTn id="26" dur="1" fill="hold">
                                          <p:stCondLst>
                                            <p:cond delay="0"/>
                                          </p:stCondLst>
                                        </p:cTn>
                                        <p:tgtEl>
                                          <p:spTgt spid="1036"/>
                                        </p:tgtEl>
                                        <p:attrNameLst>
                                          <p:attrName>style.visibility</p:attrName>
                                        </p:attrNameLst>
                                      </p:cBhvr>
                                      <p:to>
                                        <p:strVal val="visible"/>
                                      </p:to>
                                    </p:set>
                                    <p:animEffect transition="in" filter="fade">
                                      <p:cBhvr>
                                        <p:cTn id="27"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8469" y="1053307"/>
            <a:ext cx="8496944" cy="503485"/>
          </a:xfrm>
        </p:spPr>
        <p:txBody>
          <a:bodyPr/>
          <a:lstStyle/>
          <a:p>
            <a:r>
              <a:rPr lang="en-GB" dirty="0" smtClean="0"/>
              <a:t>Service development</a:t>
            </a:r>
            <a:endParaRPr lang="en-GB"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284" y="1824462"/>
            <a:ext cx="1468740" cy="995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9546" y="4708515"/>
            <a:ext cx="1320024" cy="1320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2320" y="933171"/>
            <a:ext cx="717250" cy="80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2120" y="1124744"/>
            <a:ext cx="1475908" cy="569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HEE"/>
          <p:cNvPicPr>
            <a:picLocks noChangeAspect="1"/>
          </p:cNvPicPr>
          <p:nvPr/>
        </p:nvPicPr>
        <p:blipFill>
          <a:blip r:embed="rId7"/>
          <a:stretch>
            <a:fillRect/>
          </a:stretch>
        </p:blipFill>
        <p:spPr>
          <a:xfrm>
            <a:off x="6732240" y="1637958"/>
            <a:ext cx="1728192" cy="580209"/>
          </a:xfrm>
          <a:prstGeom prst="rect">
            <a:avLst/>
          </a:prstGeom>
        </p:spPr>
      </p:pic>
      <p:pic>
        <p:nvPicPr>
          <p:cNvPr id="615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259" y="4708515"/>
            <a:ext cx="1788790" cy="1639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001024" y="1849790"/>
            <a:ext cx="3294494" cy="738664"/>
          </a:xfrm>
          <a:prstGeom prst="rect">
            <a:avLst/>
          </a:prstGeom>
          <a:noFill/>
        </p:spPr>
        <p:txBody>
          <a:bodyPr wrap="square" rtlCol="0">
            <a:spAutoFit/>
          </a:bodyPr>
          <a:lstStyle/>
          <a:p>
            <a:r>
              <a:rPr lang="en-GB" sz="2400" b="1" dirty="0"/>
              <a:t>SL40 group</a:t>
            </a:r>
          </a:p>
          <a:p>
            <a:endParaRPr lang="en-GB" dirty="0"/>
          </a:p>
        </p:txBody>
      </p:sp>
      <p:sp>
        <p:nvSpPr>
          <p:cNvPr id="9" name="TextBox 8"/>
          <p:cNvSpPr txBox="1"/>
          <p:nvPr/>
        </p:nvSpPr>
        <p:spPr>
          <a:xfrm>
            <a:off x="6084168" y="2091532"/>
            <a:ext cx="2376264" cy="461665"/>
          </a:xfrm>
          <a:prstGeom prst="rect">
            <a:avLst/>
          </a:prstGeom>
          <a:noFill/>
        </p:spPr>
        <p:txBody>
          <a:bodyPr wrap="square" rtlCol="0">
            <a:spAutoFit/>
          </a:bodyPr>
          <a:lstStyle/>
          <a:p>
            <a:r>
              <a:rPr lang="en-GB" sz="2400" b="1" dirty="0" smtClean="0"/>
              <a:t>Research</a:t>
            </a:r>
            <a:endParaRPr lang="en-GB" sz="2400" b="1" dirty="0"/>
          </a:p>
        </p:txBody>
      </p:sp>
      <p:sp>
        <p:nvSpPr>
          <p:cNvPr id="10" name="TextBox 9"/>
          <p:cNvSpPr txBox="1"/>
          <p:nvPr/>
        </p:nvSpPr>
        <p:spPr>
          <a:xfrm>
            <a:off x="5817830" y="4677342"/>
            <a:ext cx="1000462" cy="461665"/>
          </a:xfrm>
          <a:prstGeom prst="rect">
            <a:avLst/>
          </a:prstGeom>
          <a:noFill/>
        </p:spPr>
        <p:txBody>
          <a:bodyPr wrap="square" rtlCol="0">
            <a:spAutoFit/>
          </a:bodyPr>
          <a:lstStyle/>
          <a:p>
            <a:r>
              <a:rPr lang="en-GB" sz="2400" b="1" dirty="0" smtClean="0"/>
              <a:t>Audit</a:t>
            </a:r>
            <a:endParaRPr lang="en-GB" sz="2400" b="1" dirty="0"/>
          </a:p>
        </p:txBody>
      </p:sp>
      <p:sp>
        <p:nvSpPr>
          <p:cNvPr id="11" name="TextBox 10"/>
          <p:cNvSpPr txBox="1"/>
          <p:nvPr/>
        </p:nvSpPr>
        <p:spPr>
          <a:xfrm>
            <a:off x="2023522" y="4677342"/>
            <a:ext cx="2027634" cy="461665"/>
          </a:xfrm>
          <a:prstGeom prst="rect">
            <a:avLst/>
          </a:prstGeom>
          <a:noFill/>
        </p:spPr>
        <p:txBody>
          <a:bodyPr wrap="square" rtlCol="0">
            <a:spAutoFit/>
          </a:bodyPr>
          <a:lstStyle/>
          <a:p>
            <a:r>
              <a:rPr lang="en-GB" sz="2400" b="1" dirty="0" smtClean="0"/>
              <a:t>Networks</a:t>
            </a:r>
            <a:endParaRPr lang="en-GB" sz="2400" b="1" dirty="0"/>
          </a:p>
        </p:txBody>
      </p:sp>
      <p:sp>
        <p:nvSpPr>
          <p:cNvPr id="12" name="Oval 11"/>
          <p:cNvSpPr/>
          <p:nvPr/>
        </p:nvSpPr>
        <p:spPr>
          <a:xfrm>
            <a:off x="3385235" y="2819287"/>
            <a:ext cx="1872208" cy="1719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648271" y="3017292"/>
            <a:ext cx="1355777" cy="1323439"/>
          </a:xfrm>
          <a:prstGeom prst="rect">
            <a:avLst/>
          </a:prstGeom>
          <a:noFill/>
        </p:spPr>
        <p:txBody>
          <a:bodyPr wrap="square" rtlCol="0">
            <a:spAutoFit/>
          </a:bodyPr>
          <a:lstStyle/>
          <a:p>
            <a:pPr algn="ctr"/>
            <a:r>
              <a:rPr lang="en-GB" sz="2000" b="1" dirty="0" err="1" smtClean="0"/>
              <a:t>Glos</a:t>
            </a:r>
            <a:r>
              <a:rPr lang="en-GB" sz="2000" b="1" dirty="0" smtClean="0"/>
              <a:t> Adult SLT AAC service</a:t>
            </a:r>
            <a:endParaRPr lang="en-GB" sz="2000" b="1" dirty="0"/>
          </a:p>
        </p:txBody>
      </p:sp>
      <p:cxnSp>
        <p:nvCxnSpPr>
          <p:cNvPr id="15" name="Straight Arrow Connector 14"/>
          <p:cNvCxnSpPr>
            <a:stCxn id="12" idx="1"/>
          </p:cNvCxnSpPr>
          <p:nvPr/>
        </p:nvCxnSpPr>
        <p:spPr>
          <a:xfrm flipH="1" flipV="1">
            <a:off x="2843808" y="2322365"/>
            <a:ext cx="815606" cy="7487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7"/>
          </p:cNvCxnSpPr>
          <p:nvPr/>
        </p:nvCxnSpPr>
        <p:spPr>
          <a:xfrm flipV="1">
            <a:off x="4983264" y="2449954"/>
            <a:ext cx="935184" cy="6211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5"/>
            <a:endCxn id="10" idx="1"/>
          </p:cNvCxnSpPr>
          <p:nvPr/>
        </p:nvCxnSpPr>
        <p:spPr>
          <a:xfrm>
            <a:off x="4983264" y="4286929"/>
            <a:ext cx="834566" cy="6212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3"/>
            <a:endCxn id="11" idx="0"/>
          </p:cNvCxnSpPr>
          <p:nvPr/>
        </p:nvCxnSpPr>
        <p:spPr>
          <a:xfrm flipH="1">
            <a:off x="3037339" y="4286929"/>
            <a:ext cx="622075" cy="390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49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Case study 1</a:t>
            </a:r>
          </a:p>
          <a:p>
            <a:endParaRPr lang="en-GB" dirty="0"/>
          </a:p>
        </p:txBody>
      </p:sp>
      <p:graphicFrame>
        <p:nvGraphicFramePr>
          <p:cNvPr id="4" name="Diagram 3"/>
          <p:cNvGraphicFramePr/>
          <p:nvPr>
            <p:extLst>
              <p:ext uri="{D42A27DB-BD31-4B8C-83A1-F6EECF244321}">
                <p14:modId xmlns:p14="http://schemas.microsoft.com/office/powerpoint/2010/main" val="329396707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4093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How does the Glos spoke shape up?</a:t>
            </a:r>
            <a:endParaRPr lang="en-GB" dirty="0"/>
          </a:p>
        </p:txBody>
      </p:sp>
      <p:pic>
        <p:nvPicPr>
          <p:cNvPr id="1028" name="Picture 4" descr="http://www.jamiewallis.net/wp-content/uploads/2013/07/hubandspok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72816"/>
            <a:ext cx="7128792" cy="38884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2.gstatic.com/images?q=tbn:ANd9GcT9O9aP3GCgF91eGTXTsLgKq1CGpyDIebwYMd4PJEznX2GXicjQ0CtbHQ">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1200" y="4365104"/>
            <a:ext cx="1104900" cy="11049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3.gstatic.com/images?q=tbn:ANd9GcR9y2alVgA9T0O-fRZOfRbYUfrXSlr7Rgfm3AKyzYTnLuVfNv8ABU3AAvQ">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8178" y="4195081"/>
            <a:ext cx="1428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ncrypted-tbn3.gstatic.com/images?q=tbn:ANd9GcRohaKZkxVfGIiIBykc21Jmr1spzQ09OuxhV2Qk4am-Gjvmqu0A0ymoZhU">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1200" y="1791104"/>
            <a:ext cx="1000099" cy="126508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encrypted-tbn1.gstatic.com/images?q=tbn:ANd9GcT7YqY03VDOJMgTjRMohU5icwqNZTXSQ5v57PzbJ1koG6qsxLzfdw2xBMl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63888" y="5337398"/>
            <a:ext cx="1400175"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encrypted-tbn0.gstatic.com/images?q=tbn:ANd9GcQMzNh28v7lRE2NUZ2meu1C89rbGpG6XFrDPifi14IklWnt93KYsVZMFrEj">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8178" y="1801391"/>
            <a:ext cx="1428750"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20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Any Questions?</a:t>
            </a:r>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608262"/>
            <a:ext cx="3323343" cy="2476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1750229"/>
            <a:ext cx="1279649" cy="171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4227982"/>
            <a:ext cx="1278408" cy="171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52120" y="5287466"/>
            <a:ext cx="2736304" cy="923330"/>
          </a:xfrm>
          <a:prstGeom prst="rect">
            <a:avLst/>
          </a:prstGeom>
          <a:noFill/>
        </p:spPr>
        <p:txBody>
          <a:bodyPr wrap="square" rtlCol="0">
            <a:spAutoFit/>
          </a:bodyPr>
          <a:lstStyle/>
          <a:p>
            <a:r>
              <a:rPr lang="en-GB" b="1" dirty="0" smtClean="0">
                <a:solidFill>
                  <a:schemeClr val="accent1"/>
                </a:solidFill>
              </a:rPr>
              <a:t>Thanks for listening… </a:t>
            </a:r>
          </a:p>
          <a:p>
            <a:r>
              <a:rPr lang="en-GB" b="1" dirty="0" smtClean="0">
                <a:solidFill>
                  <a:schemeClr val="accent1"/>
                </a:solidFill>
              </a:rPr>
              <a:t>You can contact us on: </a:t>
            </a:r>
          </a:p>
          <a:p>
            <a:r>
              <a:rPr lang="en-GB" b="1" dirty="0" smtClean="0">
                <a:solidFill>
                  <a:schemeClr val="accent1"/>
                </a:solidFill>
              </a:rPr>
              <a:t>AAC@glos-care.nhs.uk</a:t>
            </a:r>
            <a:endParaRPr lang="en-GB" b="1" dirty="0">
              <a:solidFill>
                <a:schemeClr val="accent1"/>
              </a:solidFill>
            </a:endParaRPr>
          </a:p>
        </p:txBody>
      </p:sp>
      <p:pic>
        <p:nvPicPr>
          <p:cNvPr id="819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29945" y="1750228"/>
            <a:ext cx="1138015" cy="1522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706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Gloucestershire Adult SLT AAC team: A model spoke?</a:t>
            </a:r>
          </a:p>
        </p:txBody>
      </p:sp>
      <p:pic>
        <p:nvPicPr>
          <p:cNvPr id="5" name="Content Placeholder 3" descr="puzzle3prv3.jpg00bddf5f-573a-493c-8f4b-bbd2d80c3ea3Larger.jpg"/>
          <p:cNvPicPr>
            <a:picLocks noChangeAspect="1"/>
          </p:cNvPicPr>
          <p:nvPr/>
        </p:nvPicPr>
        <p:blipFill>
          <a:blip r:embed="rId3"/>
          <a:srcRect l="-40915" r="-40915"/>
          <a:stretch>
            <a:fillRect/>
          </a:stretch>
        </p:blipFill>
        <p:spPr>
          <a:xfrm>
            <a:off x="179512" y="1556792"/>
            <a:ext cx="9145016" cy="4947640"/>
          </a:xfrm>
          <a:prstGeom prst="rect">
            <a:avLst/>
          </a:prstGeom>
        </p:spPr>
      </p:pic>
      <p:sp>
        <p:nvSpPr>
          <p:cNvPr id="4" name="TextBox 3"/>
          <p:cNvSpPr txBox="1"/>
          <p:nvPr/>
        </p:nvSpPr>
        <p:spPr>
          <a:xfrm>
            <a:off x="4355976" y="2142148"/>
            <a:ext cx="2808312" cy="400110"/>
          </a:xfrm>
          <a:prstGeom prst="rect">
            <a:avLst/>
          </a:prstGeom>
          <a:noFill/>
        </p:spPr>
        <p:txBody>
          <a:bodyPr wrap="square" rtlCol="0">
            <a:spAutoFit/>
          </a:bodyPr>
          <a:lstStyle/>
          <a:p>
            <a:r>
              <a:rPr lang="en-GB" sz="2000" b="1" dirty="0" smtClean="0"/>
              <a:t>Background</a:t>
            </a:r>
            <a:endParaRPr lang="en-GB" sz="2000" b="1" dirty="0"/>
          </a:p>
        </p:txBody>
      </p:sp>
      <p:sp>
        <p:nvSpPr>
          <p:cNvPr id="8" name="TextBox 7"/>
          <p:cNvSpPr txBox="1"/>
          <p:nvPr/>
        </p:nvSpPr>
        <p:spPr>
          <a:xfrm>
            <a:off x="5580112" y="3630502"/>
            <a:ext cx="2808312" cy="400110"/>
          </a:xfrm>
          <a:prstGeom prst="rect">
            <a:avLst/>
          </a:prstGeom>
          <a:noFill/>
        </p:spPr>
        <p:txBody>
          <a:bodyPr wrap="square" rtlCol="0">
            <a:spAutoFit/>
          </a:bodyPr>
          <a:lstStyle/>
          <a:p>
            <a:r>
              <a:rPr lang="en-GB" sz="2000" b="1" dirty="0" smtClean="0"/>
              <a:t>Who?</a:t>
            </a:r>
            <a:endParaRPr lang="en-GB" sz="2000" b="1" dirty="0"/>
          </a:p>
        </p:txBody>
      </p:sp>
      <p:sp>
        <p:nvSpPr>
          <p:cNvPr id="9" name="TextBox 8"/>
          <p:cNvSpPr txBox="1"/>
          <p:nvPr/>
        </p:nvSpPr>
        <p:spPr>
          <a:xfrm>
            <a:off x="2807121" y="4640302"/>
            <a:ext cx="2808312" cy="400110"/>
          </a:xfrm>
          <a:prstGeom prst="rect">
            <a:avLst/>
          </a:prstGeom>
          <a:noFill/>
        </p:spPr>
        <p:txBody>
          <a:bodyPr wrap="square" rtlCol="0">
            <a:spAutoFit/>
          </a:bodyPr>
          <a:lstStyle/>
          <a:p>
            <a:r>
              <a:rPr lang="en-GB" sz="2000" b="1" dirty="0"/>
              <a:t> </a:t>
            </a:r>
            <a:r>
              <a:rPr lang="en-GB" sz="2000" b="1" dirty="0" smtClean="0"/>
              <a:t>  What?</a:t>
            </a:r>
            <a:endParaRPr lang="en-GB" sz="2000" b="1" dirty="0"/>
          </a:p>
        </p:txBody>
      </p:sp>
      <p:sp>
        <p:nvSpPr>
          <p:cNvPr id="10" name="TextBox 9"/>
          <p:cNvSpPr txBox="1"/>
          <p:nvPr/>
        </p:nvSpPr>
        <p:spPr>
          <a:xfrm>
            <a:off x="2627784" y="2855823"/>
            <a:ext cx="2808312" cy="400110"/>
          </a:xfrm>
          <a:prstGeom prst="rect">
            <a:avLst/>
          </a:prstGeom>
          <a:noFill/>
        </p:spPr>
        <p:txBody>
          <a:bodyPr wrap="square" rtlCol="0">
            <a:spAutoFit/>
          </a:bodyPr>
          <a:lstStyle/>
          <a:p>
            <a:r>
              <a:rPr lang="en-GB" sz="2000" b="1" dirty="0" smtClean="0"/>
              <a:t>How?</a:t>
            </a:r>
            <a:endParaRPr lang="en-GB" sz="2000" b="1" dirty="0"/>
          </a:p>
        </p:txBody>
      </p:sp>
    </p:spTree>
    <p:extLst>
      <p:ext uri="{BB962C8B-B14F-4D97-AF65-F5344CB8AC3E}">
        <p14:creationId xmlns:p14="http://schemas.microsoft.com/office/powerpoint/2010/main" val="202186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Gloucestershire Adult SLT AAC team: A model spoke?</a:t>
            </a:r>
          </a:p>
          <a:p>
            <a:endParaRPr lang="en-GB" dirty="0"/>
          </a:p>
        </p:txBody>
      </p:sp>
      <p:pic>
        <p:nvPicPr>
          <p:cNvPr id="4" name="Content Placeholder 3" descr="puzzle3prv.jpg54ba999f-8992-4073-b3a3-1f3dd95c9d1eLarger.jpg"/>
          <p:cNvPicPr>
            <a:picLocks noChangeAspect="1"/>
          </p:cNvPicPr>
          <p:nvPr/>
        </p:nvPicPr>
        <p:blipFill>
          <a:blip r:embed="rId3"/>
          <a:srcRect l="-40915" r="-40915"/>
          <a:stretch>
            <a:fillRect/>
          </a:stretch>
        </p:blipFill>
        <p:spPr>
          <a:xfrm>
            <a:off x="457200" y="1600200"/>
            <a:ext cx="8229600" cy="4525963"/>
          </a:xfrm>
          <a:prstGeom prst="rect">
            <a:avLst/>
          </a:prstGeom>
        </p:spPr>
      </p:pic>
      <p:sp>
        <p:nvSpPr>
          <p:cNvPr id="5" name="TextBox 4"/>
          <p:cNvSpPr txBox="1"/>
          <p:nvPr/>
        </p:nvSpPr>
        <p:spPr>
          <a:xfrm>
            <a:off x="3635896" y="3274982"/>
            <a:ext cx="2736304" cy="584775"/>
          </a:xfrm>
          <a:prstGeom prst="rect">
            <a:avLst/>
          </a:prstGeom>
          <a:noFill/>
        </p:spPr>
        <p:txBody>
          <a:bodyPr wrap="square" rtlCol="0">
            <a:spAutoFit/>
          </a:bodyPr>
          <a:lstStyle/>
          <a:p>
            <a:r>
              <a:rPr lang="en-GB" sz="3200" b="1" dirty="0" smtClean="0"/>
              <a:t>Outcomes</a:t>
            </a:r>
            <a:r>
              <a:rPr lang="en-GB" dirty="0" smtClean="0"/>
              <a:t> </a:t>
            </a:r>
            <a:endParaRPr lang="en-GB" dirty="0"/>
          </a:p>
        </p:txBody>
      </p:sp>
    </p:spTree>
    <p:extLst>
      <p:ext uri="{BB962C8B-B14F-4D97-AF65-F5344CB8AC3E}">
        <p14:creationId xmlns:p14="http://schemas.microsoft.com/office/powerpoint/2010/main" val="339037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An historical perspective</a:t>
            </a:r>
            <a:endParaRPr lang="en-GB" dirty="0"/>
          </a:p>
        </p:txBody>
      </p:sp>
      <p:pic>
        <p:nvPicPr>
          <p:cNvPr id="3076" name="Picture 4" descr="https://encrypted-tbn2.gstatic.com/images?q=tbn:ANd9GcSGz48pFTDCcjAQSbTSY2ou83JWqMeYUMCwNErmRsHjlQ2pyv_TmErTt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988840"/>
            <a:ext cx="3672406" cy="36724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63888" y="2564904"/>
            <a:ext cx="1800200" cy="584775"/>
          </a:xfrm>
          <a:prstGeom prst="rect">
            <a:avLst/>
          </a:prstGeom>
          <a:noFill/>
        </p:spPr>
        <p:txBody>
          <a:bodyPr wrap="square" rtlCol="0">
            <a:spAutoFit/>
          </a:bodyPr>
          <a:lstStyle/>
          <a:p>
            <a:r>
              <a:rPr lang="en-GB" sz="3200" b="1" dirty="0" smtClean="0"/>
              <a:t>£10000</a:t>
            </a:r>
            <a:endParaRPr lang="en-GB" sz="3200" b="1" dirty="0"/>
          </a:p>
        </p:txBody>
      </p:sp>
      <p:sp>
        <p:nvSpPr>
          <p:cNvPr id="7" name="TextBox 6"/>
          <p:cNvSpPr txBox="1"/>
          <p:nvPr/>
        </p:nvSpPr>
        <p:spPr>
          <a:xfrm>
            <a:off x="2659228" y="3825044"/>
            <a:ext cx="1800200" cy="584775"/>
          </a:xfrm>
          <a:prstGeom prst="rect">
            <a:avLst/>
          </a:prstGeom>
          <a:noFill/>
        </p:spPr>
        <p:txBody>
          <a:bodyPr wrap="square" rtlCol="0">
            <a:spAutoFit/>
          </a:bodyPr>
          <a:lstStyle/>
          <a:p>
            <a:r>
              <a:rPr lang="en-GB" sz="3200" b="1" dirty="0" smtClean="0"/>
              <a:t>£10000</a:t>
            </a:r>
            <a:endParaRPr lang="en-GB" sz="3200" b="1" dirty="0"/>
          </a:p>
        </p:txBody>
      </p:sp>
      <p:sp>
        <p:nvSpPr>
          <p:cNvPr id="8" name="TextBox 7"/>
          <p:cNvSpPr txBox="1"/>
          <p:nvPr/>
        </p:nvSpPr>
        <p:spPr>
          <a:xfrm>
            <a:off x="4355974" y="3825044"/>
            <a:ext cx="1800200" cy="584775"/>
          </a:xfrm>
          <a:prstGeom prst="rect">
            <a:avLst/>
          </a:prstGeom>
          <a:noFill/>
        </p:spPr>
        <p:txBody>
          <a:bodyPr wrap="square" rtlCol="0">
            <a:spAutoFit/>
          </a:bodyPr>
          <a:lstStyle/>
          <a:p>
            <a:r>
              <a:rPr lang="en-GB" sz="3200" b="1" dirty="0" smtClean="0"/>
              <a:t>£10000</a:t>
            </a:r>
            <a:endParaRPr lang="en-GB" sz="3200" b="1" dirty="0"/>
          </a:p>
        </p:txBody>
      </p:sp>
    </p:spTree>
    <p:extLst>
      <p:ext uri="{BB962C8B-B14F-4D97-AF65-F5344CB8AC3E}">
        <p14:creationId xmlns:p14="http://schemas.microsoft.com/office/powerpoint/2010/main" val="358603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An historical perspective</a:t>
            </a:r>
          </a:p>
          <a:p>
            <a:endParaRPr lang="en-GB" dirty="0"/>
          </a:p>
        </p:txBody>
      </p:sp>
      <p:pic>
        <p:nvPicPr>
          <p:cNvPr id="4" name="Picture 4" descr="https://encrypted-tbn2.gstatic.com/images?q=tbn:ANd9GcSGz48pFTDCcjAQSbTSY2ou83JWqMeYUMCwNErmRsHjlQ2pyv_TmErTt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988840"/>
            <a:ext cx="3672406" cy="367240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encrypted-tbn2.gstatic.com/images?q=tbn:ANd9GcR80eTqXAzoLT8h9S5_X8luyD-plPQso1YHRciyOJXwRZH6YhZUAW-Idp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9395" y="3321352"/>
            <a:ext cx="1681151" cy="16811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07904" y="2675021"/>
            <a:ext cx="1656184" cy="646331"/>
          </a:xfrm>
          <a:prstGeom prst="rect">
            <a:avLst/>
          </a:prstGeom>
          <a:noFill/>
        </p:spPr>
        <p:txBody>
          <a:bodyPr wrap="square" rtlCol="0">
            <a:spAutoFit/>
          </a:bodyPr>
          <a:lstStyle/>
          <a:p>
            <a:r>
              <a:rPr lang="en-GB" sz="3600" b="1" dirty="0" smtClean="0"/>
              <a:t>1993</a:t>
            </a:r>
            <a:endParaRPr lang="en-GB" sz="3600" b="1" dirty="0"/>
          </a:p>
        </p:txBody>
      </p:sp>
    </p:spTree>
    <p:extLst>
      <p:ext uri="{BB962C8B-B14F-4D97-AF65-F5344CB8AC3E}">
        <p14:creationId xmlns:p14="http://schemas.microsoft.com/office/powerpoint/2010/main" val="123698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1000"/>
                                        <p:tgtEl>
                                          <p:spTgt spid="4098"/>
                                        </p:tgtEl>
                                      </p:cBhvr>
                                    </p:animEffect>
                                    <p:anim calcmode="lin" valueType="num">
                                      <p:cBhvr>
                                        <p:cTn id="12" dur="1000" fill="hold"/>
                                        <p:tgtEl>
                                          <p:spTgt spid="4098"/>
                                        </p:tgtEl>
                                        <p:attrNameLst>
                                          <p:attrName>ppt_x</p:attrName>
                                        </p:attrNameLst>
                                      </p:cBhvr>
                                      <p:tavLst>
                                        <p:tav tm="0">
                                          <p:val>
                                            <p:strVal val="#ppt_x"/>
                                          </p:val>
                                        </p:tav>
                                        <p:tav tm="100000">
                                          <p:val>
                                            <p:strVal val="#ppt_x"/>
                                          </p:val>
                                        </p:tav>
                                      </p:tavLst>
                                    </p:anim>
                                    <p:anim calcmode="lin" valueType="num">
                                      <p:cBhvr>
                                        <p:cTn id="13"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An historical perspective</a:t>
            </a:r>
          </a:p>
          <a:p>
            <a:endParaRPr lang="en-GB" dirty="0"/>
          </a:p>
        </p:txBody>
      </p:sp>
      <p:pic>
        <p:nvPicPr>
          <p:cNvPr id="5" name="Picture 2" descr="https://encrypted-tbn2.gstatic.com/images?q=tbn:ANd9GcR80eTqXAzoLT8h9S5_X8luyD-plPQso1YHRciyOJXwRZH6YhZUAW-Idp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2564904"/>
            <a:ext cx="1187767" cy="1187768"/>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2699792" y="2276872"/>
            <a:ext cx="3600400" cy="345648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8" name="Picture 8" descr="https://encrypted-tbn0.gstatic.com/images?q=tbn:ANd9GcTQ8NaDMd0x89xQZ8Qj0ZNAcmhQRXfvDizGtIiTAC6D90VR7tnWPHE2fl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1270" y="2633020"/>
            <a:ext cx="897444" cy="99077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encrypted-tbn0.gstatic.com/images?q=tbn:ANd9GcTQ8NaDMd0x89xQZ8Qj0ZNAcmhQRXfvDizGtIiTAC6D90VR7tnWPHE2fl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4642" y="4005112"/>
            <a:ext cx="912826" cy="100776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s://encrypted-tbn0.gstatic.com/images?q=tbn:ANd9GcTQ8NaDMd0x89xQZ8Qj0ZNAcmhQRXfvDizGtIiTAC6D90VR7tnWPHE2fl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8714" y="4005112"/>
            <a:ext cx="898918" cy="9924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299135" y="3128409"/>
            <a:ext cx="456413" cy="707886"/>
          </a:xfrm>
          <a:prstGeom prst="rect">
            <a:avLst/>
          </a:prstGeom>
          <a:noFill/>
        </p:spPr>
        <p:txBody>
          <a:bodyPr wrap="square" rtlCol="0">
            <a:spAutoFit/>
          </a:bodyPr>
          <a:lstStyle/>
          <a:p>
            <a:r>
              <a:rPr lang="en-GB" sz="4000" dirty="0" smtClean="0"/>
              <a:t>£</a:t>
            </a:r>
            <a:endParaRPr lang="en-GB" sz="4000" dirty="0"/>
          </a:p>
        </p:txBody>
      </p:sp>
      <p:sp>
        <p:nvSpPr>
          <p:cNvPr id="15" name="TextBox 14"/>
          <p:cNvSpPr txBox="1"/>
          <p:nvPr/>
        </p:nvSpPr>
        <p:spPr>
          <a:xfrm>
            <a:off x="5169966" y="3166045"/>
            <a:ext cx="456413" cy="707886"/>
          </a:xfrm>
          <a:prstGeom prst="rect">
            <a:avLst/>
          </a:prstGeom>
          <a:noFill/>
        </p:spPr>
        <p:txBody>
          <a:bodyPr wrap="square" rtlCol="0">
            <a:spAutoFit/>
          </a:bodyPr>
          <a:lstStyle/>
          <a:p>
            <a:r>
              <a:rPr lang="en-GB" sz="4000" dirty="0" smtClean="0"/>
              <a:t>£</a:t>
            </a:r>
            <a:endParaRPr lang="en-GB" sz="4000" dirty="0"/>
          </a:p>
        </p:txBody>
      </p:sp>
      <p:sp>
        <p:nvSpPr>
          <p:cNvPr id="16" name="TextBox 15"/>
          <p:cNvSpPr txBox="1"/>
          <p:nvPr/>
        </p:nvSpPr>
        <p:spPr>
          <a:xfrm>
            <a:off x="4273962" y="4869160"/>
            <a:ext cx="456413" cy="707886"/>
          </a:xfrm>
          <a:prstGeom prst="rect">
            <a:avLst/>
          </a:prstGeom>
          <a:noFill/>
        </p:spPr>
        <p:txBody>
          <a:bodyPr wrap="square" rtlCol="0">
            <a:spAutoFit/>
          </a:bodyPr>
          <a:lstStyle/>
          <a:p>
            <a:r>
              <a:rPr lang="en-GB" sz="4000" dirty="0" smtClean="0"/>
              <a:t>£</a:t>
            </a:r>
            <a:endParaRPr lang="en-GB" sz="4000" dirty="0"/>
          </a:p>
        </p:txBody>
      </p:sp>
    </p:spTree>
    <p:extLst>
      <p:ext uri="{BB962C8B-B14F-4D97-AF65-F5344CB8AC3E}">
        <p14:creationId xmlns:p14="http://schemas.microsoft.com/office/powerpoint/2010/main" val="149736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fade">
                                      <p:cBhvr>
                                        <p:cTn id="7" dur="1000"/>
                                        <p:tgtEl>
                                          <p:spTgt spid="5130"/>
                                        </p:tgtEl>
                                      </p:cBhvr>
                                    </p:animEffect>
                                    <p:anim calcmode="lin" valueType="num">
                                      <p:cBhvr>
                                        <p:cTn id="8" dur="1000" fill="hold"/>
                                        <p:tgtEl>
                                          <p:spTgt spid="5130"/>
                                        </p:tgtEl>
                                        <p:attrNameLst>
                                          <p:attrName>ppt_x</p:attrName>
                                        </p:attrNameLst>
                                      </p:cBhvr>
                                      <p:tavLst>
                                        <p:tav tm="0">
                                          <p:val>
                                            <p:strVal val="#ppt_x"/>
                                          </p:val>
                                        </p:tav>
                                        <p:tav tm="100000">
                                          <p:val>
                                            <p:strVal val="#ppt_x"/>
                                          </p:val>
                                        </p:tav>
                                      </p:tavLst>
                                    </p:anim>
                                    <p:anim calcmode="lin" valueType="num">
                                      <p:cBhvr>
                                        <p:cTn id="9" dur="1000" fill="hold"/>
                                        <p:tgtEl>
                                          <p:spTgt spid="51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32"/>
                                        </p:tgtEl>
                                        <p:attrNameLst>
                                          <p:attrName>style.visibility</p:attrName>
                                        </p:attrNameLst>
                                      </p:cBhvr>
                                      <p:to>
                                        <p:strVal val="visible"/>
                                      </p:to>
                                    </p:set>
                                    <p:animEffect transition="in" filter="fade">
                                      <p:cBhvr>
                                        <p:cTn id="14" dur="1000"/>
                                        <p:tgtEl>
                                          <p:spTgt spid="5132"/>
                                        </p:tgtEl>
                                      </p:cBhvr>
                                    </p:animEffect>
                                    <p:anim calcmode="lin" valueType="num">
                                      <p:cBhvr>
                                        <p:cTn id="15" dur="1000" fill="hold"/>
                                        <p:tgtEl>
                                          <p:spTgt spid="5132"/>
                                        </p:tgtEl>
                                        <p:attrNameLst>
                                          <p:attrName>ppt_x</p:attrName>
                                        </p:attrNameLst>
                                      </p:cBhvr>
                                      <p:tavLst>
                                        <p:tav tm="0">
                                          <p:val>
                                            <p:strVal val="#ppt_x"/>
                                          </p:val>
                                        </p:tav>
                                        <p:tav tm="100000">
                                          <p:val>
                                            <p:strVal val="#ppt_x"/>
                                          </p:val>
                                        </p:tav>
                                      </p:tavLst>
                                    </p:anim>
                                    <p:anim calcmode="lin" valueType="num">
                                      <p:cBhvr>
                                        <p:cTn id="16" dur="1000" fill="hold"/>
                                        <p:tgtEl>
                                          <p:spTgt spid="51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15" grpId="0" build="allAtOnce"/>
      <p:bldP spid="1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Local services in Gloucestershire </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2604722844"/>
              </p:ext>
            </p:extLst>
          </p:nvPr>
        </p:nvGraphicFramePr>
        <p:xfrm>
          <a:off x="-221224" y="2446283"/>
          <a:ext cx="6723712" cy="4319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803468" y="2859142"/>
            <a:ext cx="2467688" cy="369332"/>
          </a:xfrm>
          <a:prstGeom prst="rect">
            <a:avLst/>
          </a:prstGeom>
          <a:noFill/>
        </p:spPr>
        <p:txBody>
          <a:bodyPr wrap="square" rtlCol="0">
            <a:spAutoFit/>
          </a:bodyPr>
          <a:lstStyle/>
          <a:p>
            <a:r>
              <a:rPr lang="en-GB" b="1" dirty="0" smtClean="0"/>
              <a:t>Gloucestershire</a:t>
            </a:r>
            <a:endParaRPr lang="en-GB" dirty="0"/>
          </a:p>
        </p:txBody>
      </p:sp>
      <p:sp>
        <p:nvSpPr>
          <p:cNvPr id="9" name="Oval 8"/>
          <p:cNvSpPr/>
          <p:nvPr/>
        </p:nvSpPr>
        <p:spPr>
          <a:xfrm>
            <a:off x="5580112" y="104031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779912" y="212940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580112" y="414908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931861" y="2514600"/>
            <a:ext cx="1261284" cy="113042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4694312" y="2722875"/>
            <a:ext cx="669776" cy="136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9" idx="4"/>
          </p:cNvCxnSpPr>
          <p:nvPr/>
        </p:nvCxnSpPr>
        <p:spPr>
          <a:xfrm flipV="1">
            <a:off x="5988732" y="1954712"/>
            <a:ext cx="48580" cy="631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494512" y="2859142"/>
            <a:ext cx="4373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988732" y="3645024"/>
            <a:ext cx="4858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79912" y="2374779"/>
            <a:ext cx="914400" cy="369332"/>
          </a:xfrm>
          <a:prstGeom prst="rect">
            <a:avLst/>
          </a:prstGeom>
          <a:noFill/>
        </p:spPr>
        <p:txBody>
          <a:bodyPr wrap="square" rtlCol="0">
            <a:spAutoFit/>
          </a:bodyPr>
          <a:lstStyle/>
          <a:p>
            <a:pPr algn="ctr"/>
            <a:r>
              <a:rPr lang="en-GB" dirty="0" smtClean="0"/>
              <a:t>CIT</a:t>
            </a:r>
            <a:endParaRPr lang="en-GB" dirty="0"/>
          </a:p>
        </p:txBody>
      </p:sp>
      <p:sp>
        <p:nvSpPr>
          <p:cNvPr id="31" name="TextBox 30"/>
          <p:cNvSpPr txBox="1"/>
          <p:nvPr/>
        </p:nvSpPr>
        <p:spPr>
          <a:xfrm>
            <a:off x="5606376" y="1174346"/>
            <a:ext cx="914400" cy="646331"/>
          </a:xfrm>
          <a:prstGeom prst="rect">
            <a:avLst/>
          </a:prstGeom>
          <a:noFill/>
        </p:spPr>
        <p:txBody>
          <a:bodyPr wrap="square" rtlCol="0">
            <a:spAutoFit/>
          </a:bodyPr>
          <a:lstStyle/>
          <a:p>
            <a:pPr algn="ctr"/>
            <a:r>
              <a:rPr lang="en-GB" dirty="0" smtClean="0"/>
              <a:t>Star college</a:t>
            </a:r>
            <a:endParaRPr lang="en-GB" dirty="0"/>
          </a:p>
        </p:txBody>
      </p:sp>
      <p:sp>
        <p:nvSpPr>
          <p:cNvPr id="32" name="TextBox 31"/>
          <p:cNvSpPr txBox="1"/>
          <p:nvPr/>
        </p:nvSpPr>
        <p:spPr>
          <a:xfrm>
            <a:off x="5455925" y="4322800"/>
            <a:ext cx="1215302" cy="646331"/>
          </a:xfrm>
          <a:prstGeom prst="rect">
            <a:avLst/>
          </a:prstGeom>
          <a:noFill/>
        </p:spPr>
        <p:txBody>
          <a:bodyPr wrap="square" rtlCol="0">
            <a:spAutoFit/>
          </a:bodyPr>
          <a:lstStyle/>
          <a:p>
            <a:pPr algn="ctr"/>
            <a:r>
              <a:rPr lang="en-GB" dirty="0" smtClean="0"/>
              <a:t>Special Schools</a:t>
            </a:r>
            <a:endParaRPr lang="en-GB" dirty="0"/>
          </a:p>
        </p:txBody>
      </p:sp>
      <p:sp>
        <p:nvSpPr>
          <p:cNvPr id="33" name="TextBox 32"/>
          <p:cNvSpPr txBox="1"/>
          <p:nvPr/>
        </p:nvSpPr>
        <p:spPr>
          <a:xfrm>
            <a:off x="6931861" y="2720642"/>
            <a:ext cx="1261284" cy="646331"/>
          </a:xfrm>
          <a:prstGeom prst="rect">
            <a:avLst/>
          </a:prstGeom>
          <a:noFill/>
        </p:spPr>
        <p:txBody>
          <a:bodyPr wrap="square" rtlCol="0">
            <a:spAutoFit/>
          </a:bodyPr>
          <a:lstStyle/>
          <a:p>
            <a:pPr algn="ctr"/>
            <a:r>
              <a:rPr lang="en-GB" dirty="0" smtClean="0"/>
              <a:t>Adult SLT AAC team</a:t>
            </a:r>
            <a:endParaRPr lang="en-GB" dirty="0"/>
          </a:p>
        </p:txBody>
      </p:sp>
    </p:spTree>
    <p:extLst>
      <p:ext uri="{BB962C8B-B14F-4D97-AF65-F5344CB8AC3E}">
        <p14:creationId xmlns:p14="http://schemas.microsoft.com/office/powerpoint/2010/main" val="2505311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The Gloucestershire Adult SLT AAC team</a:t>
            </a:r>
            <a:endParaRPr lang="en-US" dirty="0"/>
          </a:p>
          <a:p>
            <a:endParaRPr lang="en-GB" dirty="0"/>
          </a:p>
        </p:txBody>
      </p:sp>
      <p:sp>
        <p:nvSpPr>
          <p:cNvPr id="4"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p>
        </p:txBody>
      </p:sp>
      <p:sp>
        <p:nvSpPr>
          <p:cNvPr id="5"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710" y="2551034"/>
            <a:ext cx="4176464" cy="321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AAC_room.jpg"/>
          <p:cNvPicPr>
            <a:picLocks noChangeAspect="1"/>
          </p:cNvPicPr>
          <p:nvPr/>
        </p:nvPicPr>
        <p:blipFill>
          <a:blip r:embed="rId4"/>
          <a:stretch>
            <a:fillRect/>
          </a:stretch>
        </p:blipFill>
        <p:spPr>
          <a:xfrm>
            <a:off x="845862" y="1730526"/>
            <a:ext cx="2197062" cy="164101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3876" y="1432008"/>
            <a:ext cx="1512168" cy="2024556"/>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33876" y="4158973"/>
            <a:ext cx="1548173" cy="2072762"/>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3608" y="4497336"/>
            <a:ext cx="1533451" cy="2053050"/>
          </a:xfrm>
          <a:prstGeom prst="rect">
            <a:avLst/>
          </a:prstGeom>
        </p:spPr>
      </p:pic>
    </p:spTree>
    <p:extLst>
      <p:ext uri="{BB962C8B-B14F-4D97-AF65-F5344CB8AC3E}">
        <p14:creationId xmlns:p14="http://schemas.microsoft.com/office/powerpoint/2010/main" val="353792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los_AAC_Serv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CD9931D7A91E47A29B830A39F1870C" ma:contentTypeVersion="0" ma:contentTypeDescription="Create a new document." ma:contentTypeScope="" ma:versionID="d207d327e76050472f7fd68befa15c8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30548F5-10FE-4781-A16A-4A2AC202AC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094DBCF-E880-4688-AB18-6638A77BCCB3}">
  <ds:schemaRefs>
    <ds:schemaRef ds:uri="http://schemas.microsoft.com/sharepoint/v3/contenttype/forms"/>
  </ds:schemaRefs>
</ds:datastoreItem>
</file>

<file path=customXml/itemProps3.xml><?xml version="1.0" encoding="utf-8"?>
<ds:datastoreItem xmlns:ds="http://schemas.openxmlformats.org/officeDocument/2006/customXml" ds:itemID="{3A1C4E75-6739-4C0E-8523-3029AFB9C86A}">
  <ds:schemaRefs>
    <ds:schemaRef ds:uri="http://purl.org/dc/terms/"/>
    <ds:schemaRef ds:uri="http://purl.org/dc/elements/1.1/"/>
    <ds:schemaRef ds:uri="http://schemas.openxmlformats.org/package/2006/metadata/core-properties"/>
    <ds:schemaRef ds:uri="http://purl.org/dc/dcmitype/"/>
    <ds:schemaRef ds:uri="http://www.w3.org/XML/1998/namespace"/>
    <ds:schemaRef ds:uri="http://schemas.microsoft.com/office/2006/documentManagement/typ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Glos_AAC_Service</Template>
  <TotalTime>796</TotalTime>
  <Words>2443</Words>
  <Application>Microsoft Office PowerPoint</Application>
  <PresentationFormat>On-screen Show (4:3)</PresentationFormat>
  <Paragraphs>382</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Glos_AAC_Service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Gloucestershire NHS Trusts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Broomfield Katherine</dc:creator>
  <cp:lastModifiedBy>Williams Anne (CYPFS)</cp:lastModifiedBy>
  <cp:revision>36</cp:revision>
  <cp:lastPrinted>2014-06-02T19:27:33Z</cp:lastPrinted>
  <dcterms:created xsi:type="dcterms:W3CDTF">2014-05-01T06:47:29Z</dcterms:created>
  <dcterms:modified xsi:type="dcterms:W3CDTF">2014-06-11T11:56:09Z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0x010100B5CD9931D7A91E47A29B830A39F1870C</vt:lpwstr>
  </property>
</Properties>
</file>