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80" r:id="rId3"/>
    <p:sldId id="257" r:id="rId4"/>
    <p:sldId id="293" r:id="rId5"/>
    <p:sldId id="296" r:id="rId6"/>
    <p:sldId id="297" r:id="rId7"/>
    <p:sldId id="298" r:id="rId8"/>
    <p:sldId id="300" r:id="rId9"/>
    <p:sldId id="301" r:id="rId10"/>
    <p:sldId id="302" r:id="rId11"/>
    <p:sldId id="303" r:id="rId12"/>
    <p:sldId id="295" r:id="rId13"/>
    <p:sldId id="3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pORSPhQG1RXg58F5SF2Xw==" hashData="sAVJP4bOvgNqpGIUygL5PL5TW9cJj4wD8ucOHLm45Xq63TiX3ZSaIZ/FgXhsjg9OYfpzQzjTwyMUIWTr6eCYx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BA102-36A3-4913-B482-2612B1AC1679}" type="datetimeFigureOut">
              <a:rPr lang="en-GB" smtClean="0"/>
              <a:t>23/11/2015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A1721-879A-4BAC-AF82-80905BDD8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44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3BF52-D326-4D70-8549-A63A2B59B6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90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3BF52-D326-4D70-8549-A63A2B59B6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290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3122E5-EC3A-4AE2-9230-DB274E91D2F6}" type="slidenum">
              <a:rPr lang="en-GB" sz="1200">
                <a:latin typeface="Calibri" pitchFamily="34" charset="0"/>
              </a:rPr>
              <a:pPr algn="r"/>
              <a:t>8</a:t>
            </a:fld>
            <a:endParaRPr lang="en-GB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44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3122E5-EC3A-4AE2-9230-DB274E91D2F6}" type="slidenum">
              <a:rPr lang="en-GB" sz="1200">
                <a:latin typeface="Calibri" pitchFamily="34" charset="0"/>
              </a:rPr>
              <a:pPr algn="r"/>
              <a:t>9</a:t>
            </a:fld>
            <a:endParaRPr lang="en-GB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5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3122E5-EC3A-4AE2-9230-DB274E91D2F6}" type="slidenum">
              <a:rPr lang="en-GB" sz="1200">
                <a:latin typeface="Calibri" pitchFamily="34" charset="0"/>
              </a:rPr>
              <a:pPr algn="r"/>
              <a:t>10</a:t>
            </a:fld>
            <a:endParaRPr lang="en-GB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77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3122E5-EC3A-4AE2-9230-DB274E91D2F6}" type="slidenum">
              <a:rPr lang="en-GB" sz="1200">
                <a:latin typeface="Calibri" pitchFamily="34" charset="0"/>
              </a:rPr>
              <a:pPr algn="r"/>
              <a:t>11</a:t>
            </a:fld>
            <a:endParaRPr lang="en-GB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355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Our biggest release</a:t>
            </a:r>
            <a:r>
              <a:rPr lang="en-GB" baseline="0" dirty="0" smtClean="0"/>
              <a:t> ever!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BEAA0-9219-4ACE-B308-5FD741EC73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61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B9A2-2A43-483C-A254-A1AE0DED3B7C}" type="datetimeFigureOut">
              <a:rPr lang="en-GB" smtClean="0"/>
              <a:t>23/11/2015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D0BC-0AB7-46C1-9C1B-3865AA74D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7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B9A2-2A43-483C-A254-A1AE0DED3B7C}" type="datetimeFigureOut">
              <a:rPr lang="en-GB" smtClean="0"/>
              <a:t>23/11/2015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D0BC-0AB7-46C1-9C1B-3865AA74D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47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B9A2-2A43-483C-A254-A1AE0DED3B7C}" type="datetimeFigureOut">
              <a:rPr lang="en-GB" smtClean="0"/>
              <a:t>23/11/2015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D0BC-0AB7-46C1-9C1B-3865AA74D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16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ra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136072" y="1"/>
            <a:ext cx="886691" cy="831273"/>
          </a:xfrm>
          <a:prstGeom prst="rect">
            <a:avLst/>
          </a:prstGeom>
          <a:solidFill>
            <a:srgbClr val="003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Rectangle 2"/>
          <p:cNvSpPr/>
          <p:nvPr userDrawn="1"/>
        </p:nvSpPr>
        <p:spPr>
          <a:xfrm>
            <a:off x="-1136072" y="914401"/>
            <a:ext cx="886691" cy="831273"/>
          </a:xfrm>
          <a:prstGeom prst="rect">
            <a:avLst/>
          </a:prstGeom>
          <a:solidFill>
            <a:srgbClr val="009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" name="Rectangle 3"/>
          <p:cNvSpPr/>
          <p:nvPr userDrawn="1"/>
        </p:nvSpPr>
        <p:spPr>
          <a:xfrm>
            <a:off x="-1136072" y="1828800"/>
            <a:ext cx="886691" cy="831273"/>
          </a:xfrm>
          <a:prstGeom prst="rect">
            <a:avLst/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Rectangle 4"/>
          <p:cNvSpPr/>
          <p:nvPr userDrawn="1"/>
        </p:nvSpPr>
        <p:spPr>
          <a:xfrm>
            <a:off x="-1136072" y="2743198"/>
            <a:ext cx="886691" cy="831273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Rectangle 5"/>
          <p:cNvSpPr/>
          <p:nvPr userDrawn="1"/>
        </p:nvSpPr>
        <p:spPr>
          <a:xfrm>
            <a:off x="-1136072" y="3657596"/>
            <a:ext cx="886691" cy="831273"/>
          </a:xfrm>
          <a:prstGeom prst="rect">
            <a:avLst/>
          </a:prstGeom>
          <a:solidFill>
            <a:srgbClr val="EF7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5" b="1510"/>
          <a:stretch/>
        </p:blipFill>
        <p:spPr>
          <a:xfrm>
            <a:off x="6077528" y="-13854"/>
            <a:ext cx="6114472" cy="68718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64" y="539777"/>
            <a:ext cx="4779819" cy="128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16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B9A2-2A43-483C-A254-A1AE0DED3B7C}" type="datetimeFigureOut">
              <a:rPr lang="en-GB" smtClean="0"/>
              <a:t>23/11/2015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D0BC-0AB7-46C1-9C1B-3865AA74D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9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B9A2-2A43-483C-A254-A1AE0DED3B7C}" type="datetimeFigureOut">
              <a:rPr lang="en-GB" smtClean="0"/>
              <a:t>23/11/2015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D0BC-0AB7-46C1-9C1B-3865AA74D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06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B9A2-2A43-483C-A254-A1AE0DED3B7C}" type="datetimeFigureOut">
              <a:rPr lang="en-GB" smtClean="0"/>
              <a:t>23/11/2015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D0BC-0AB7-46C1-9C1B-3865AA74D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7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B9A2-2A43-483C-A254-A1AE0DED3B7C}" type="datetimeFigureOut">
              <a:rPr lang="en-GB" smtClean="0"/>
              <a:t>23/11/2015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D0BC-0AB7-46C1-9C1B-3865AA74D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49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B9A2-2A43-483C-A254-A1AE0DED3B7C}" type="datetimeFigureOut">
              <a:rPr lang="en-GB" smtClean="0"/>
              <a:t>23/11/2015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D0BC-0AB7-46C1-9C1B-3865AA74D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12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B9A2-2A43-483C-A254-A1AE0DED3B7C}" type="datetimeFigureOut">
              <a:rPr lang="en-GB" smtClean="0"/>
              <a:t>23/11/2015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D0BC-0AB7-46C1-9C1B-3865AA74D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9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B9A2-2A43-483C-A254-A1AE0DED3B7C}" type="datetimeFigureOut">
              <a:rPr lang="en-GB" smtClean="0"/>
              <a:t>23/11/2015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D0BC-0AB7-46C1-9C1B-3865AA74D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99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B9A2-2A43-483C-A254-A1AE0DED3B7C}" type="datetimeFigureOut">
              <a:rPr lang="en-GB" smtClean="0"/>
              <a:t>23/11/2015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D0BC-0AB7-46C1-9C1B-3865AA74D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9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4B9A2-2A43-483C-A254-A1AE0DED3B7C}" type="datetimeFigureOut">
              <a:rPr lang="en-GB" smtClean="0"/>
              <a:t>23/11/2015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AD0BC-0AB7-46C1-9C1B-3865AA74D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7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3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33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593270" y="4534025"/>
            <a:ext cx="5005457" cy="1455831"/>
          </a:xfrm>
          <a:prstGeom prst="rect">
            <a:avLst/>
          </a:prstGeom>
        </p:spPr>
        <p:txBody>
          <a:bodyPr vert="horz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 cap="none" baseline="0">
                <a:solidFill>
                  <a:srgbClr val="707372"/>
                </a:solidFill>
                <a:latin typeface="DIN Next LT Pro Ligh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GB" sz="2667" kern="0" dirty="0" smtClean="0">
                <a:solidFill>
                  <a:schemeClr val="bg1"/>
                </a:solidFill>
                <a:latin typeface="Calibri" panose="020F0502020204030204" pitchFamily="34" charset="0"/>
                <a:cs typeface="DIN Next LT Pro UltraLight"/>
              </a:rPr>
              <a:t>Eye Gaze and Grid 3</a:t>
            </a:r>
            <a:endParaRPr lang="en-GB" sz="2667" kern="0" dirty="0">
              <a:solidFill>
                <a:schemeClr val="bg1"/>
              </a:solidFill>
              <a:latin typeface="Calibri" panose="020F0502020204030204" pitchFamily="34" charset="0"/>
              <a:cs typeface="DIN Next LT Pro UltraLight"/>
            </a:endParaRPr>
          </a:p>
          <a:p>
            <a:pPr algn="ctr"/>
            <a:r>
              <a:rPr lang="en-GB" sz="2133" kern="0" dirty="0" smtClean="0">
                <a:solidFill>
                  <a:schemeClr val="bg1"/>
                </a:solidFill>
                <a:latin typeface="Calibri" panose="020F0502020204030204" pitchFamily="34" charset="0"/>
                <a:cs typeface="DIN Next LT Pro UltraLight"/>
              </a:rPr>
              <a:t>13</a:t>
            </a:r>
            <a:r>
              <a:rPr lang="en-GB" sz="2133" kern="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DIN Next LT Pro UltraLight"/>
              </a:rPr>
              <a:t>th</a:t>
            </a:r>
            <a:r>
              <a:rPr lang="en-GB" sz="2133" kern="0" dirty="0" smtClean="0">
                <a:solidFill>
                  <a:schemeClr val="bg1"/>
                </a:solidFill>
                <a:latin typeface="Calibri" panose="020F0502020204030204" pitchFamily="34" charset="0"/>
                <a:cs typeface="DIN Next LT Pro UltraLight"/>
              </a:rPr>
              <a:t> November 2015</a:t>
            </a:r>
            <a:endParaRPr lang="en-GB" sz="2133" kern="0" dirty="0">
              <a:solidFill>
                <a:schemeClr val="bg1"/>
              </a:solidFill>
              <a:latin typeface="Calibri" panose="020F0502020204030204" pitchFamily="34" charset="0"/>
              <a:cs typeface="DIN Next LT Pro UltraLight"/>
            </a:endParaRPr>
          </a:p>
          <a:p>
            <a:pPr algn="ctr"/>
            <a:r>
              <a:rPr lang="en-GB" sz="2133" kern="0" dirty="0" smtClean="0">
                <a:solidFill>
                  <a:schemeClr val="bg1"/>
                </a:solidFill>
                <a:latin typeface="Calibri" panose="020F0502020204030204" pitchFamily="34" charset="0"/>
                <a:cs typeface="DIN Next LT Pro UltraLight"/>
              </a:rPr>
              <a:t>Neil Fitzgerald</a:t>
            </a:r>
            <a:endParaRPr lang="en-GB" sz="2133" kern="0" dirty="0">
              <a:solidFill>
                <a:schemeClr val="bg1"/>
              </a:solidFill>
              <a:latin typeface="Calibri" panose="020F0502020204030204" pitchFamily="34" charset="0"/>
              <a:cs typeface="DIN Next LT Pro Ultra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773382" y="1"/>
            <a:ext cx="886691" cy="831273"/>
          </a:xfrm>
          <a:prstGeom prst="rect">
            <a:avLst/>
          </a:prstGeom>
          <a:solidFill>
            <a:srgbClr val="003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Rectangle 5"/>
          <p:cNvSpPr/>
          <p:nvPr/>
        </p:nvSpPr>
        <p:spPr>
          <a:xfrm>
            <a:off x="-1773382" y="914401"/>
            <a:ext cx="886691" cy="831273"/>
          </a:xfrm>
          <a:prstGeom prst="rect">
            <a:avLst/>
          </a:prstGeom>
          <a:solidFill>
            <a:srgbClr val="009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Rectangle 6"/>
          <p:cNvSpPr/>
          <p:nvPr/>
        </p:nvSpPr>
        <p:spPr>
          <a:xfrm>
            <a:off x="-1773382" y="1828800"/>
            <a:ext cx="886691" cy="831273"/>
          </a:xfrm>
          <a:prstGeom prst="rect">
            <a:avLst/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Rectangle 7"/>
          <p:cNvSpPr/>
          <p:nvPr/>
        </p:nvSpPr>
        <p:spPr>
          <a:xfrm>
            <a:off x="-1773382" y="2743198"/>
            <a:ext cx="886691" cy="831273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Rectangle 8"/>
          <p:cNvSpPr/>
          <p:nvPr/>
        </p:nvSpPr>
        <p:spPr>
          <a:xfrm>
            <a:off x="-1773382" y="3657596"/>
            <a:ext cx="886691" cy="831273"/>
          </a:xfrm>
          <a:prstGeom prst="rect">
            <a:avLst/>
          </a:prstGeom>
          <a:solidFill>
            <a:srgbClr val="EF7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9" b="30872"/>
          <a:stretch/>
        </p:blipFill>
        <p:spPr>
          <a:xfrm>
            <a:off x="1529925" y="1954515"/>
            <a:ext cx="9132144" cy="240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524000" y="0"/>
            <a:ext cx="9144000" cy="649288"/>
          </a:xfrm>
          <a:prstGeom prst="rect">
            <a:avLst/>
          </a:prstGeom>
          <a:solidFill>
            <a:srgbClr val="0094F8"/>
          </a:solidFill>
          <a:ln>
            <a:solidFill>
              <a:srgbClr val="009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ED923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3512" y="-36994"/>
            <a:ext cx="597666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100" dirty="0">
                <a:solidFill>
                  <a:schemeClr val="bg1"/>
                </a:solidFill>
                <a:latin typeface="Calibri Light" panose="020F0302020204030204" pitchFamily="34" charset="0"/>
              </a:rPr>
              <a:t>Comparison </a:t>
            </a:r>
            <a:r>
              <a:rPr lang="en-GB" sz="41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pt</a:t>
            </a:r>
            <a:r>
              <a:rPr lang="en-GB" sz="4100" dirty="0">
                <a:solidFill>
                  <a:schemeClr val="bg1"/>
                </a:solidFill>
                <a:latin typeface="Calibri Light" panose="020F0302020204030204" pitchFamily="34" charset="0"/>
              </a:rPr>
              <a:t> 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31505" y="1844824"/>
          <a:ext cx="8928991" cy="360039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19786"/>
                <a:gridCol w="1321841"/>
                <a:gridCol w="1321841"/>
                <a:gridCol w="1321841"/>
                <a:gridCol w="1321841"/>
                <a:gridCol w="1321841"/>
              </a:tblGrid>
              <a:tr h="378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Track status and Calibration details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effectLst/>
                        </a:rPr>
                        <a:t>myGaze 2.0 [3]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PCEye Go </a:t>
                      </a:r>
                      <a:r>
                        <a:rPr lang="en-GB" sz="1200" kern="1200" dirty="0" smtClean="0">
                          <a:effectLst/>
                        </a:rPr>
                        <a:t>[4]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Alea </a:t>
                      </a:r>
                      <a:r>
                        <a:rPr lang="en-GB" sz="1200" kern="1200" dirty="0" smtClean="0">
                          <a:effectLst/>
                        </a:rPr>
                        <a:t>[5]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Eye Tech </a:t>
                      </a:r>
                      <a:r>
                        <a:rPr lang="en-GB" sz="1200" kern="1200" dirty="0" smtClean="0">
                          <a:effectLst/>
                        </a:rPr>
                        <a:t>Tm5 [6]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" marR="7530" marT="753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Eyegaze Edge </a:t>
                      </a:r>
                      <a:r>
                        <a:rPr lang="en-GB" sz="1200" kern="1200" dirty="0" smtClean="0">
                          <a:effectLst/>
                        </a:rPr>
                        <a:t>[7, 8]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" marR="7530" marT="753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Track status clarity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Visualisation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Visualisation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</a:rPr>
                        <a:t>Visualisation + Live Video</a:t>
                      </a:r>
                      <a:endParaRPr lang="en-GB" sz="1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Visualisation + Live Video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Live Video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Calibration profiles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Moveable calibration area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Adjustable calibration speed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Yes (with Grid 3)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7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Step through calibration - The facilitator would be able to manually control the stages of a calibration process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Custom stimuli images - Used for calibration procedure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Number of calibration points available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0/1/2/5/9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0/2/5/9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0/1/2/5/9/16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1/5/9/16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5/9/13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Monocular tracking - Tracking just one eye (either right or left)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Binocular tracking - Tracking both eyes together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1" marR="58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518945"/>
            <a:ext cx="930164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GB" dirty="0" smtClean="0"/>
              <a:t>The information presented is source from manufacturers documentation and is subject to 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2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524000" y="0"/>
            <a:ext cx="9144000" cy="649288"/>
          </a:xfrm>
          <a:prstGeom prst="rect">
            <a:avLst/>
          </a:prstGeom>
          <a:solidFill>
            <a:srgbClr val="0094F8"/>
          </a:solidFill>
          <a:ln>
            <a:solidFill>
              <a:srgbClr val="009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ED923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3512" y="-36994"/>
            <a:ext cx="597666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100" dirty="0">
                <a:solidFill>
                  <a:schemeClr val="bg1"/>
                </a:solidFill>
                <a:latin typeface="Calibri Light" panose="020F0302020204030204" pitchFamily="34" charset="0"/>
              </a:rPr>
              <a:t>Comparison </a:t>
            </a:r>
            <a:r>
              <a:rPr lang="en-GB" sz="41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pt</a:t>
            </a:r>
            <a:r>
              <a:rPr lang="en-GB" sz="4100" dirty="0">
                <a:solidFill>
                  <a:schemeClr val="bg1"/>
                </a:solidFill>
                <a:latin typeface="Calibri Light" panose="020F0302020204030204" pitchFamily="34" charset="0"/>
              </a:rPr>
              <a:t> 3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358650"/>
              </p:ext>
            </p:extLst>
          </p:nvPr>
        </p:nvGraphicFramePr>
        <p:xfrm>
          <a:off x="1631505" y="1844825"/>
          <a:ext cx="8928991" cy="448833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19786"/>
                <a:gridCol w="1321841"/>
                <a:gridCol w="1321841"/>
                <a:gridCol w="1321841"/>
                <a:gridCol w="1321841"/>
                <a:gridCol w="1321841"/>
              </a:tblGrid>
              <a:tr h="378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Mounting and usage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effectLst/>
                        </a:rPr>
                        <a:t>myGaze 2.0 [3]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PCEye Go </a:t>
                      </a:r>
                      <a:r>
                        <a:rPr lang="en-GB" sz="1200" kern="1200" dirty="0" smtClean="0">
                          <a:effectLst/>
                        </a:rPr>
                        <a:t>[4]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Alea </a:t>
                      </a:r>
                      <a:r>
                        <a:rPr lang="en-GB" sz="1200" kern="1200" dirty="0" smtClean="0">
                          <a:effectLst/>
                        </a:rPr>
                        <a:t>[5]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Eye Tech </a:t>
                      </a:r>
                      <a:r>
                        <a:rPr lang="en-GB" sz="1200" kern="1200" dirty="0" smtClean="0">
                          <a:effectLst/>
                        </a:rPr>
                        <a:t>Tm5 [6]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" marR="7530" marT="753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Eyegaze Edge </a:t>
                      </a:r>
                      <a:r>
                        <a:rPr lang="en-GB" sz="1200" kern="1200" dirty="0" smtClean="0">
                          <a:effectLst/>
                        </a:rPr>
                        <a:t>[7, 8]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" marR="7530" marT="7530" marB="0"/>
                </a:tc>
              </a:tr>
              <a:tr h="378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Grid </a:t>
                      </a:r>
                      <a:r>
                        <a:rPr lang="en-GB" sz="1200" dirty="0" smtClean="0">
                          <a:effectLst/>
                        </a:rPr>
                        <a:t>2 and Grid 3 </a:t>
                      </a:r>
                      <a:r>
                        <a:rPr lang="en-GB" sz="1200" dirty="0">
                          <a:effectLst/>
                        </a:rPr>
                        <a:t>integration - Cells are selected by simply looking at them- no visible cursor, tool to support great accuracy and efficiency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Partial (Grid 3 integration in Beta)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Full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Full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Full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Full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89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Mouse emulation - Eyes control a visible cursor on the screen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89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Advanced desktop access software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(with Grid 3)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(with Grid 3)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89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Ability to control secondary computer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57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Dwell selection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8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Blink selection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8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Switch selection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Yes (with Grid </a:t>
                      </a:r>
                      <a:r>
                        <a:rPr lang="en-GB" sz="1200" dirty="0" smtClean="0">
                          <a:effectLst/>
                        </a:rPr>
                        <a:t>3)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Yes (with Grid 2)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8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Laptop hinge mountable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8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AAC device mountable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518945"/>
            <a:ext cx="930164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GB" dirty="0" smtClean="0"/>
              <a:t>The information presented is source from manufacturers documentation and is subject to 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22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466" y="1683762"/>
            <a:ext cx="6306061" cy="2502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83466" y="4684143"/>
            <a:ext cx="6372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Let’s take a look….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896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428" y="350398"/>
            <a:ext cx="10515600" cy="1325563"/>
          </a:xfrm>
        </p:spPr>
        <p:txBody>
          <a:bodyPr/>
          <a:lstStyle/>
          <a:p>
            <a:r>
              <a:rPr lang="en-GB" dirty="0" smtClean="0"/>
              <a:t>Communication Pathway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296295" y="4267638"/>
            <a:ext cx="95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/>
              <a:t>Bespoke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62428" y="2455773"/>
            <a:ext cx="10743164" cy="1542910"/>
            <a:chOff x="1031127" y="2455773"/>
            <a:chExt cx="10743164" cy="1542910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127" y="2455773"/>
              <a:ext cx="2354516" cy="1542910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343" y="2455773"/>
              <a:ext cx="2354516" cy="154291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559" y="2455773"/>
              <a:ext cx="2354516" cy="1542910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9775" y="2455773"/>
              <a:ext cx="2354516" cy="154291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3899477" y="4267638"/>
            <a:ext cx="1272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/>
              <a:t>Topic based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504135" y="4267638"/>
            <a:ext cx="1655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/>
              <a:t>Topic/transition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9519481" y="4267638"/>
            <a:ext cx="1217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/>
              <a:t>Core vocab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710835" y="5116723"/>
            <a:ext cx="1650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/>
              <a:t>Symbol Talker A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504135" y="5116723"/>
            <a:ext cx="1650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/>
              <a:t>Symbol Talker C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9297435" y="5116723"/>
            <a:ext cx="1650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/>
              <a:t>Symbol Talker D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296295" y="6125029"/>
            <a:ext cx="9781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2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98163"/>
            <a:ext cx="12192000" cy="559837"/>
          </a:xfrm>
          <a:prstGeom prst="rect">
            <a:avLst/>
          </a:prstGeom>
          <a:solidFill>
            <a:srgbClr val="003E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25" y="6391469"/>
            <a:ext cx="1214844" cy="307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3" y="3006496"/>
            <a:ext cx="4863998" cy="273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47" y="3006496"/>
            <a:ext cx="4637732" cy="2736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rgbClr val="0094F8"/>
                </a:solidFill>
              </a:rPr>
              <a:t>New Branding – One Company! </a:t>
            </a:r>
            <a:endParaRPr lang="en-GB" dirty="0">
              <a:solidFill>
                <a:srgbClr val="0094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3" b="33903"/>
          <a:stretch/>
        </p:blipFill>
        <p:spPr>
          <a:xfrm>
            <a:off x="2731477" y="1749668"/>
            <a:ext cx="6858000" cy="22332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526" y="5145297"/>
            <a:ext cx="2051290" cy="146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7194" y="1445342"/>
            <a:ext cx="4937611" cy="4122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94F8"/>
                </a:solidFill>
              </a:rPr>
              <a:t>Grid Pad Eye 13</a:t>
            </a:r>
            <a:endParaRPr lang="en-GB" dirty="0">
              <a:solidFill>
                <a:srgbClr val="0094F8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80391" y="2555158"/>
            <a:ext cx="1354818" cy="1329048"/>
          </a:xfrm>
          <a:prstGeom prst="ellipse">
            <a:avLst/>
          </a:prstGeom>
          <a:solidFill>
            <a:srgbClr val="009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With </a:t>
            </a:r>
            <a:r>
              <a:rPr lang="en-GB" sz="1400" dirty="0" err="1" smtClean="0"/>
              <a:t>Alea</a:t>
            </a:r>
            <a:r>
              <a:rPr lang="en-GB" sz="1400" dirty="0" smtClean="0"/>
              <a:t> </a:t>
            </a:r>
            <a:r>
              <a:rPr lang="en-GB" sz="1400" dirty="0" err="1" smtClean="0"/>
              <a:t>Intelligaze</a:t>
            </a:r>
            <a:endParaRPr lang="en-GB" sz="1400" dirty="0"/>
          </a:p>
        </p:txBody>
      </p:sp>
      <p:sp>
        <p:nvSpPr>
          <p:cNvPr id="12" name="Oval 11"/>
          <p:cNvSpPr/>
          <p:nvPr/>
        </p:nvSpPr>
        <p:spPr>
          <a:xfrm>
            <a:off x="9567895" y="2555158"/>
            <a:ext cx="1354818" cy="1329048"/>
          </a:xfrm>
          <a:prstGeom prst="ellipse">
            <a:avLst/>
          </a:prstGeom>
          <a:solidFill>
            <a:srgbClr val="009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Or </a:t>
            </a:r>
            <a:r>
              <a:rPr lang="en-GB" sz="1400" dirty="0" err="1" smtClean="0"/>
              <a:t>Tobii</a:t>
            </a:r>
            <a:r>
              <a:rPr lang="en-GB" sz="1400" dirty="0" smtClean="0"/>
              <a:t> </a:t>
            </a:r>
            <a:r>
              <a:rPr lang="en-GB" sz="1400" dirty="0" err="1" smtClean="0"/>
              <a:t>PCEye</a:t>
            </a:r>
            <a:r>
              <a:rPr lang="en-GB" sz="1400" dirty="0" smtClean="0"/>
              <a:t> Go</a:t>
            </a:r>
            <a:endParaRPr lang="en-GB" sz="1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88734" y="5637229"/>
            <a:ext cx="4553148" cy="1003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/>
              <a:t>Complete </a:t>
            </a:r>
            <a:r>
              <a:rPr lang="en-GB" sz="2400" dirty="0" err="1" smtClean="0"/>
              <a:t>Alea</a:t>
            </a:r>
            <a:r>
              <a:rPr lang="en-GB" sz="2400" dirty="0" smtClean="0"/>
              <a:t> package: </a:t>
            </a:r>
            <a:r>
              <a:rPr lang="en-GB" sz="2400" dirty="0" smtClean="0">
                <a:solidFill>
                  <a:srgbClr val="0094F8"/>
                </a:solidFill>
              </a:rPr>
              <a:t>£5,335</a:t>
            </a:r>
            <a:endParaRPr lang="en-GB" sz="2400" dirty="0">
              <a:solidFill>
                <a:srgbClr val="0094F8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74668" y="5637229"/>
            <a:ext cx="4553148" cy="1003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/>
              <a:t>Complete </a:t>
            </a:r>
            <a:r>
              <a:rPr lang="en-GB" sz="2400" dirty="0" err="1" smtClean="0"/>
              <a:t>PCEye</a:t>
            </a:r>
            <a:r>
              <a:rPr lang="en-GB" sz="2400" dirty="0" smtClean="0"/>
              <a:t> package: </a:t>
            </a:r>
            <a:r>
              <a:rPr lang="en-GB" sz="2400" dirty="0" smtClean="0">
                <a:solidFill>
                  <a:srgbClr val="0094F8"/>
                </a:solidFill>
              </a:rPr>
              <a:t>£5,375</a:t>
            </a:r>
            <a:endParaRPr lang="en-GB" sz="2400" dirty="0">
              <a:solidFill>
                <a:srgbClr val="0094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5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EB2E6"/>
                </a:solidFill>
              </a:rPr>
              <a:t>Grid Pad Eye 11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767664" y="2189561"/>
            <a:ext cx="3752272" cy="2758743"/>
            <a:chOff x="620159" y="1776413"/>
            <a:chExt cx="6244673" cy="45912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52" t="28846" r="55859" b="28334"/>
            <a:stretch/>
          </p:blipFill>
          <p:spPr>
            <a:xfrm>
              <a:off x="620159" y="1776413"/>
              <a:ext cx="5276553" cy="409465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4909622" y="4439137"/>
              <a:ext cx="1955210" cy="1928480"/>
            </a:xfrm>
            <a:prstGeom prst="ellipse">
              <a:avLst/>
            </a:prstGeom>
            <a:solidFill>
              <a:srgbClr val="009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/>
                <a:t>With </a:t>
              </a:r>
              <a:r>
                <a:rPr lang="en-GB" sz="1050" dirty="0" err="1"/>
                <a:t>Alea</a:t>
              </a:r>
              <a:r>
                <a:rPr lang="en-GB" sz="1050" dirty="0"/>
                <a:t> </a:t>
              </a:r>
              <a:r>
                <a:rPr lang="en-GB" sz="1050" dirty="0" err="1"/>
                <a:t>Intelligaze</a:t>
              </a:r>
              <a:endParaRPr lang="en-GB" sz="105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83752" y="2125267"/>
            <a:ext cx="3355599" cy="3023063"/>
            <a:chOff x="6879668" y="1690688"/>
            <a:chExt cx="4474132" cy="40307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9668" y="1690688"/>
              <a:ext cx="4474132" cy="403075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9886037" y="4125690"/>
              <a:ext cx="1467761" cy="1511538"/>
            </a:xfrm>
            <a:prstGeom prst="ellipse">
              <a:avLst/>
            </a:prstGeom>
            <a:solidFill>
              <a:srgbClr val="009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/>
                <a:t>Or </a:t>
              </a:r>
              <a:r>
                <a:rPr lang="en-GB" sz="1050" dirty="0" err="1"/>
                <a:t>Tobii</a:t>
              </a:r>
              <a:r>
                <a:rPr lang="en-GB" sz="1050" dirty="0"/>
                <a:t> </a:t>
              </a:r>
              <a:r>
                <a:rPr lang="en-GB" sz="1050" dirty="0" err="1"/>
                <a:t>PCEye</a:t>
              </a:r>
              <a:r>
                <a:rPr lang="en-GB" sz="1050" dirty="0"/>
                <a:t> Go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1965552" y="5085172"/>
            <a:ext cx="3414861" cy="7529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Complete package: </a:t>
            </a:r>
            <a:r>
              <a:rPr lang="en-GB" sz="2400" dirty="0">
                <a:solidFill>
                  <a:srgbClr val="0094F8"/>
                </a:solidFill>
              </a:rPr>
              <a:t>£4,295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30002" y="5085172"/>
            <a:ext cx="3414861" cy="7529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Complete package: </a:t>
            </a:r>
            <a:r>
              <a:rPr lang="en-GB" sz="2400" dirty="0">
                <a:solidFill>
                  <a:srgbClr val="0094F8"/>
                </a:solidFill>
              </a:rPr>
              <a:t>£4,335</a:t>
            </a:r>
          </a:p>
        </p:txBody>
      </p:sp>
    </p:spTree>
    <p:extLst>
      <p:ext uri="{BB962C8B-B14F-4D97-AF65-F5344CB8AC3E}">
        <p14:creationId xmlns:p14="http://schemas.microsoft.com/office/powerpoint/2010/main" val="233741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175" y="959644"/>
            <a:ext cx="7886700" cy="994172"/>
          </a:xfrm>
        </p:spPr>
        <p:txBody>
          <a:bodyPr/>
          <a:lstStyle/>
          <a:p>
            <a:r>
              <a:rPr lang="en-GB" dirty="0" smtClean="0">
                <a:solidFill>
                  <a:srgbClr val="3EB2E6"/>
                </a:solidFill>
              </a:rPr>
              <a:t>Grid Pad Eye 18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4051" y="2062516"/>
            <a:ext cx="3571874" cy="2367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3031" y="2057946"/>
            <a:ext cx="3550595" cy="232378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382195" y="4751323"/>
            <a:ext cx="1139426" cy="1125948"/>
          </a:xfrm>
          <a:prstGeom prst="ellipse">
            <a:avLst/>
          </a:prstGeom>
          <a:solidFill>
            <a:srgbClr val="009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Or </a:t>
            </a:r>
            <a:r>
              <a:rPr lang="en-GB" sz="1050" dirty="0" err="1"/>
              <a:t>Tobii</a:t>
            </a:r>
            <a:r>
              <a:rPr lang="en-GB" sz="1050" dirty="0"/>
              <a:t> </a:t>
            </a:r>
            <a:r>
              <a:rPr lang="en-GB" sz="1050" dirty="0" err="1"/>
              <a:t>PCEye</a:t>
            </a:r>
            <a:r>
              <a:rPr lang="en-GB" sz="1050" dirty="0"/>
              <a:t> Go</a:t>
            </a:r>
          </a:p>
        </p:txBody>
      </p:sp>
      <p:sp>
        <p:nvSpPr>
          <p:cNvPr id="7" name="Oval 6"/>
          <p:cNvSpPr/>
          <p:nvPr/>
        </p:nvSpPr>
        <p:spPr>
          <a:xfrm>
            <a:off x="2367658" y="4751323"/>
            <a:ext cx="1136054" cy="1125949"/>
          </a:xfrm>
          <a:prstGeom prst="ellipse">
            <a:avLst/>
          </a:prstGeom>
          <a:solidFill>
            <a:srgbClr val="009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With </a:t>
            </a:r>
            <a:r>
              <a:rPr lang="en-GB" sz="1050" dirty="0" err="1"/>
              <a:t>Alea</a:t>
            </a:r>
            <a:r>
              <a:rPr lang="en-GB" sz="1050" dirty="0"/>
              <a:t> </a:t>
            </a:r>
            <a:r>
              <a:rPr lang="en-GB" sz="1050" dirty="0" err="1"/>
              <a:t>Intelligaze</a:t>
            </a:r>
            <a:endParaRPr lang="en-GB" sz="1050" dirty="0"/>
          </a:p>
        </p:txBody>
      </p:sp>
      <p:sp>
        <p:nvSpPr>
          <p:cNvPr id="8" name="Oval 7"/>
          <p:cNvSpPr/>
          <p:nvPr/>
        </p:nvSpPr>
        <p:spPr>
          <a:xfrm>
            <a:off x="6396733" y="4751323"/>
            <a:ext cx="1139427" cy="1125948"/>
          </a:xfrm>
          <a:prstGeom prst="ellipse">
            <a:avLst/>
          </a:prstGeom>
          <a:solidFill>
            <a:srgbClr val="009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Ideal for home use</a:t>
            </a:r>
          </a:p>
        </p:txBody>
      </p:sp>
      <p:sp>
        <p:nvSpPr>
          <p:cNvPr id="9" name="Oval 8"/>
          <p:cNvSpPr/>
          <p:nvPr/>
        </p:nvSpPr>
        <p:spPr>
          <a:xfrm>
            <a:off x="8411271" y="4751323"/>
            <a:ext cx="1141113" cy="1125948"/>
          </a:xfrm>
          <a:prstGeom prst="ellipse">
            <a:avLst/>
          </a:prstGeom>
          <a:solidFill>
            <a:srgbClr val="009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£4,335</a:t>
            </a:r>
          </a:p>
        </p:txBody>
      </p:sp>
    </p:spTree>
    <p:extLst>
      <p:ext uri="{BB962C8B-B14F-4D97-AF65-F5344CB8AC3E}">
        <p14:creationId xmlns:p14="http://schemas.microsoft.com/office/powerpoint/2010/main" val="296591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4396" y="1941257"/>
            <a:ext cx="3703208" cy="3091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94F8"/>
                </a:solidFill>
              </a:rPr>
              <a:t>Grid Pad Eye 13</a:t>
            </a:r>
            <a:endParaRPr lang="en-GB" dirty="0">
              <a:solidFill>
                <a:srgbClr val="0094F8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34293" y="2773619"/>
            <a:ext cx="1016114" cy="996786"/>
          </a:xfrm>
          <a:prstGeom prst="ellipse">
            <a:avLst/>
          </a:prstGeom>
          <a:solidFill>
            <a:srgbClr val="009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With </a:t>
            </a:r>
            <a:r>
              <a:rPr lang="en-GB" sz="1050" dirty="0" err="1"/>
              <a:t>Alea</a:t>
            </a:r>
            <a:r>
              <a:rPr lang="en-GB" sz="1050" dirty="0"/>
              <a:t> </a:t>
            </a:r>
            <a:r>
              <a:rPr lang="en-GB" sz="1050" dirty="0" err="1"/>
              <a:t>Intelligaze</a:t>
            </a:r>
            <a:endParaRPr lang="en-GB" sz="1050" dirty="0"/>
          </a:p>
        </p:txBody>
      </p:sp>
      <p:sp>
        <p:nvSpPr>
          <p:cNvPr id="12" name="Oval 11"/>
          <p:cNvSpPr/>
          <p:nvPr/>
        </p:nvSpPr>
        <p:spPr>
          <a:xfrm>
            <a:off x="8699921" y="2773619"/>
            <a:ext cx="1016114" cy="996786"/>
          </a:xfrm>
          <a:prstGeom prst="ellipse">
            <a:avLst/>
          </a:prstGeom>
          <a:solidFill>
            <a:srgbClr val="009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Or </a:t>
            </a:r>
            <a:r>
              <a:rPr lang="en-GB" sz="1050" dirty="0" err="1"/>
              <a:t>Tobii</a:t>
            </a:r>
            <a:r>
              <a:rPr lang="en-GB" sz="1050" dirty="0"/>
              <a:t> </a:t>
            </a:r>
            <a:r>
              <a:rPr lang="en-GB" sz="1050" dirty="0" err="1"/>
              <a:t>PCEye</a:t>
            </a:r>
            <a:r>
              <a:rPr lang="en-GB" sz="1050" dirty="0"/>
              <a:t> Go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65552" y="5085172"/>
            <a:ext cx="3414861" cy="75296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Complete </a:t>
            </a:r>
            <a:r>
              <a:rPr lang="en-GB" sz="1800" dirty="0" err="1"/>
              <a:t>Alea</a:t>
            </a:r>
            <a:r>
              <a:rPr lang="en-GB" sz="1800" dirty="0"/>
              <a:t> package: </a:t>
            </a:r>
            <a:r>
              <a:rPr lang="en-GB" sz="1800" dirty="0">
                <a:solidFill>
                  <a:srgbClr val="0094F8"/>
                </a:solidFill>
              </a:rPr>
              <a:t>£5,335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30002" y="5085172"/>
            <a:ext cx="3414861" cy="7529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Complete </a:t>
            </a:r>
            <a:r>
              <a:rPr lang="en-GB" sz="1800" dirty="0" err="1"/>
              <a:t>PCEye</a:t>
            </a:r>
            <a:r>
              <a:rPr lang="en-GB" sz="1800" dirty="0"/>
              <a:t> package: </a:t>
            </a:r>
            <a:r>
              <a:rPr lang="en-GB" sz="1800" dirty="0">
                <a:solidFill>
                  <a:srgbClr val="0094F8"/>
                </a:solidFill>
              </a:rPr>
              <a:t>£5,375</a:t>
            </a:r>
          </a:p>
        </p:txBody>
      </p:sp>
      <p:sp>
        <p:nvSpPr>
          <p:cNvPr id="14" name="Oval 13"/>
          <p:cNvSpPr/>
          <p:nvPr/>
        </p:nvSpPr>
        <p:spPr>
          <a:xfrm>
            <a:off x="9406440" y="4287173"/>
            <a:ext cx="1016114" cy="996786"/>
          </a:xfrm>
          <a:prstGeom prst="ellipse">
            <a:avLst/>
          </a:prstGeom>
          <a:solidFill>
            <a:srgbClr val="009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50" dirty="0" err="1"/>
              <a:t>myGaze</a:t>
            </a:r>
            <a:r>
              <a:rPr lang="en-GB" sz="750" dirty="0"/>
              <a:t> version coming soon!</a:t>
            </a:r>
          </a:p>
        </p:txBody>
      </p:sp>
    </p:spTree>
    <p:extLst>
      <p:ext uri="{BB962C8B-B14F-4D97-AF65-F5344CB8AC3E}">
        <p14:creationId xmlns:p14="http://schemas.microsoft.com/office/powerpoint/2010/main" val="62872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524000" y="0"/>
            <a:ext cx="9144000" cy="649288"/>
          </a:xfrm>
          <a:prstGeom prst="rect">
            <a:avLst/>
          </a:prstGeom>
          <a:solidFill>
            <a:srgbClr val="0094F8"/>
          </a:solidFill>
          <a:ln>
            <a:solidFill>
              <a:srgbClr val="009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ED923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9536" y="836713"/>
            <a:ext cx="83529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GB" dirty="0"/>
              <a:t>Dark pupil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GB" dirty="0"/>
              <a:t>Bright pupil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GB" dirty="0"/>
              <a:t>Hybrid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3512" y="-36993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100" dirty="0">
                <a:solidFill>
                  <a:schemeClr val="bg1"/>
                </a:solidFill>
                <a:latin typeface="Calibri Light" panose="020F0302020204030204" pitchFamily="34" charset="0"/>
              </a:rPr>
              <a:t>Different types of eye tracking cameras</a:t>
            </a:r>
          </a:p>
        </p:txBody>
      </p:sp>
      <p:pic>
        <p:nvPicPr>
          <p:cNvPr id="2050" name="Picture 2" descr="Tobii PCEye go 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013466"/>
            <a:ext cx="28956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ygaze eye trac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312" y="5390044"/>
            <a:ext cx="2866049" cy="115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lea Intelligaz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62" y="1177833"/>
            <a:ext cx="5124476" cy="341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M4 eye gaze came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98" y="4594149"/>
            <a:ext cx="289560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martboxat.com/wp-content/uploads/2010/12/LC-Edge-eye-gaze-camer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748" y="4377992"/>
            <a:ext cx="22098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4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524000" y="0"/>
            <a:ext cx="9144000" cy="649288"/>
          </a:xfrm>
          <a:prstGeom prst="rect">
            <a:avLst/>
          </a:prstGeom>
          <a:solidFill>
            <a:srgbClr val="0094F8"/>
          </a:solidFill>
          <a:ln>
            <a:solidFill>
              <a:srgbClr val="009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ED923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3512" y="-36994"/>
            <a:ext cx="597666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100" dirty="0">
                <a:solidFill>
                  <a:schemeClr val="bg1"/>
                </a:solidFill>
                <a:latin typeface="Calibri Light" panose="020F0302020204030204" pitchFamily="34" charset="0"/>
              </a:rPr>
              <a:t>Comparison </a:t>
            </a:r>
            <a:r>
              <a:rPr lang="en-GB" sz="41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pt</a:t>
            </a:r>
            <a:r>
              <a:rPr lang="en-GB" sz="4100" dirty="0">
                <a:solidFill>
                  <a:schemeClr val="bg1"/>
                </a:solidFill>
                <a:latin typeface="Calibri Light" panose="020F0302020204030204" pitchFamily="34" charset="0"/>
              </a:rPr>
              <a:t> 1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974111"/>
              </p:ext>
            </p:extLst>
          </p:nvPr>
        </p:nvGraphicFramePr>
        <p:xfrm>
          <a:off x="1631505" y="1340768"/>
          <a:ext cx="8928991" cy="5378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176995"/>
                <a:gridCol w="950364"/>
                <a:gridCol w="1138225"/>
                <a:gridCol w="1138225"/>
                <a:gridCol w="1127175"/>
                <a:gridCol w="1547102"/>
                <a:gridCol w="850905"/>
              </a:tblGrid>
              <a:tr h="168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Technical data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effectLst/>
                        </a:rPr>
                        <a:t>myGaze 2.0 [3]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myGaze 3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PCEye Go </a:t>
                      </a:r>
                      <a:r>
                        <a:rPr lang="en-GB" sz="1200" kern="1200" dirty="0" smtClean="0">
                          <a:effectLst/>
                        </a:rPr>
                        <a:t>[4]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Alea </a:t>
                      </a:r>
                      <a:r>
                        <a:rPr lang="en-GB" sz="1200" kern="1200" dirty="0" smtClean="0">
                          <a:effectLst/>
                        </a:rPr>
                        <a:t>[5]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Eye Tech </a:t>
                      </a:r>
                      <a:r>
                        <a:rPr lang="en-GB" sz="1200" kern="1200" dirty="0" smtClean="0">
                          <a:effectLst/>
                        </a:rPr>
                        <a:t>Tm5 [6]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" marR="7530" marT="753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Eyegaze Edge </a:t>
                      </a:r>
                      <a:r>
                        <a:rPr lang="en-GB" sz="1200" kern="1200" dirty="0" smtClean="0">
                          <a:effectLst/>
                        </a:rPr>
                        <a:t>[7, 8]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" marR="7530" marT="753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9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" marR="7530" marT="753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" marR="7530" marT="753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9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Sampling rate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30 Hz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Hz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30 Hz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</a:rPr>
                        <a:t>20 Hz – 40 Hz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30 Hz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" marR="7530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120 Hz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" marR="7530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1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Screen size range (optimum) - How large or small a screen is supported by the camera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10” – </a:t>
                      </a:r>
                      <a:r>
                        <a:rPr lang="en-GB" sz="1200" kern="1200" dirty="0" smtClean="0">
                          <a:effectLst/>
                        </a:rPr>
                        <a:t>24”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10-27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10” – 27”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10” – 24”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</a:rPr>
                        <a:t>12” – 20”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" marR="7530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12” – 17”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" marR="7530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30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Tracking box cm - The area in which the head/eyes can move and still be tracked by the camera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32 cm x 21 cm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x30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</a:rPr>
                        <a:t>50 cm x 36 cm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32 cm x 21 cm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25 cm x 14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" marR="7530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2 cm x 2 cm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" marR="7530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1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Operating distance - How far away or close you can be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50 cm – 75 cm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</a:rPr>
                        <a:t>40 cm – 90 cm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50 cm – 75 cm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50 cm – 70 cm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" marR="7530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40 cm – 80 cm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" marR="7530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30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Head movement velocity - How quickly head movement can be whilst the eyes are still being tracked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15 cm/s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effectLst/>
                        </a:rPr>
                        <a:t>15 cm/s</a:t>
                      </a:r>
                      <a:endParaRPr lang="en-GB" sz="1200" dirty="0" smtClean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</a:rPr>
                        <a:t>30 cm/s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12 cm/s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Unknown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" marR="7530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2 cm/s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" marR="7530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4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Tracking recovery time - If the eyes move out or range, then back into range, how quickly the camera responds. Some cameras have a standby time which can be altered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250 </a:t>
                      </a:r>
                      <a:r>
                        <a:rPr lang="en-GB" sz="1200" kern="1200" dirty="0" err="1">
                          <a:effectLst/>
                        </a:rPr>
                        <a:t>ms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</a:t>
                      </a:r>
                      <a:r>
                        <a:rPr lang="en-GB" sz="12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effectLst/>
                        </a:rPr>
                        <a:t>100</a:t>
                      </a:r>
                      <a:r>
                        <a:rPr lang="en-GB" sz="1200" kern="1200" baseline="0" dirty="0" smtClean="0">
                          <a:effectLst/>
                        </a:rPr>
                        <a:t> </a:t>
                      </a:r>
                      <a:r>
                        <a:rPr lang="en-GB" sz="1200" kern="1200" dirty="0" err="1" smtClean="0">
                          <a:effectLst/>
                        </a:rPr>
                        <a:t>ms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150 </a:t>
                      </a:r>
                      <a:r>
                        <a:rPr lang="en-GB" sz="1200" kern="1200" dirty="0" err="1">
                          <a:effectLst/>
                        </a:rPr>
                        <a:t>ms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Unknown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" marR="7530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</a:rPr>
                        <a:t>0 </a:t>
                      </a:r>
                      <a:r>
                        <a:rPr lang="en-GB" sz="1200" b="1" kern="1200" dirty="0" err="1">
                          <a:solidFill>
                            <a:srgbClr val="FF0000"/>
                          </a:solidFill>
                          <a:effectLst/>
                        </a:rPr>
                        <a:t>ms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" marR="7530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1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Tracking Technology - Bright pupil or dark pupil. (See explanation below table)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Dark pupil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effectLst/>
                        </a:rPr>
                        <a:t>Dark pupil</a:t>
                      </a:r>
                      <a:endParaRPr lang="en-GB" sz="1200" dirty="0" smtClean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</a:rPr>
                        <a:t>Dark pupil / Bright pupil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</a:rPr>
                        <a:t>Dark pupil &amp; facial tracking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Dark pupil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" marR="7530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Bright pupil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" marR="7530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30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On-board image processing - If a camera has on board processing it can mean less strain on the computer.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No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No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" marR="7530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No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" marR="7530" marT="75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524000" y="518945"/>
            <a:ext cx="930164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GB" dirty="0" smtClean="0"/>
              <a:t>The information presented is source from manufacturers documentation and is subject to 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2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4698</TotalTime>
  <Words>813</Words>
  <Application>Microsoft Office PowerPoint</Application>
  <PresentationFormat>Widescreen</PresentationFormat>
  <Paragraphs>240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DIN Next LT Pro UltraLight</vt:lpstr>
      <vt:lpstr>Tahoma</vt:lpstr>
      <vt:lpstr>Times New Roman</vt:lpstr>
      <vt:lpstr>Office Theme</vt:lpstr>
      <vt:lpstr>PowerPoint Presentation</vt:lpstr>
      <vt:lpstr>New Branding – One Company! </vt:lpstr>
      <vt:lpstr>PowerPoint Presentation</vt:lpstr>
      <vt:lpstr>Grid Pad Eye 13</vt:lpstr>
      <vt:lpstr>Grid Pad Eye 11</vt:lpstr>
      <vt:lpstr>Grid Pad Eye 18</vt:lpstr>
      <vt:lpstr>Grid Pad Eye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Communication Pathway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from Smartbox</dc:title>
  <dc:creator>Adam Waits</dc:creator>
  <cp:lastModifiedBy>Neil Fitzgerald</cp:lastModifiedBy>
  <cp:revision>34</cp:revision>
  <dcterms:created xsi:type="dcterms:W3CDTF">2015-09-04T11:25:58Z</dcterms:created>
  <dcterms:modified xsi:type="dcterms:W3CDTF">2015-11-23T08:49:13Z</dcterms:modified>
</cp:coreProperties>
</file>