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8" r:id="rId2"/>
    <p:sldId id="285" r:id="rId3"/>
    <p:sldId id="270" r:id="rId4"/>
    <p:sldId id="265" r:id="rId5"/>
    <p:sldId id="266" r:id="rId6"/>
    <p:sldId id="267" r:id="rId7"/>
    <p:sldId id="268" r:id="rId8"/>
    <p:sldId id="284" r:id="rId9"/>
    <p:sldId id="286" r:id="rId10"/>
    <p:sldId id="271" r:id="rId11"/>
    <p:sldId id="288" r:id="rId12"/>
    <p:sldId id="281" r:id="rId13"/>
    <p:sldId id="259" r:id="rId14"/>
    <p:sldId id="272" r:id="rId15"/>
    <p:sldId id="262" r:id="rId16"/>
    <p:sldId id="278" r:id="rId17"/>
    <p:sldId id="289" r:id="rId18"/>
    <p:sldId id="282" r:id="rId19"/>
    <p:sldId id="256" r:id="rId20"/>
    <p:sldId id="263" r:id="rId21"/>
    <p:sldId id="257" r:id="rId22"/>
    <p:sldId id="290" r:id="rId23"/>
    <p:sldId id="260" r:id="rId24"/>
    <p:sldId id="291" r:id="rId25"/>
    <p:sldId id="283" r:id="rId26"/>
    <p:sldId id="261" r:id="rId27"/>
    <p:sldId id="274" r:id="rId28"/>
    <p:sldId id="287" r:id="rId29"/>
    <p:sldId id="277" r:id="rId30"/>
    <p:sldId id="2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6"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582C4-F8B6-4595-9106-DB2375B3BD41}" type="datetimeFigureOut">
              <a:rPr lang="en-GB" smtClean="0"/>
              <a:pPr/>
              <a:t>12/06/2014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CF2C58-E74C-4A2B-9FC6-C748BF50B5A8}" type="slidenum">
              <a:rPr lang="en-GB" smtClean="0"/>
              <a:pPr/>
              <a:t>‹#›</a:t>
            </a:fld>
            <a:endParaRPr lang="en-GB"/>
          </a:p>
        </p:txBody>
      </p:sp>
    </p:spTree>
    <p:extLst>
      <p:ext uri="{BB962C8B-B14F-4D97-AF65-F5344CB8AC3E}">
        <p14:creationId xmlns:p14="http://schemas.microsoft.com/office/powerpoint/2010/main" val="19366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92660145-1E49-4B94-9345-24742FBDFAAD}"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F40665-4FAC-43A9-8B8D-BDF370DEF609}"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BF40665-4FAC-43A9-8B8D-BDF370DEF60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BF40665-4FAC-43A9-8B8D-BDF370DEF609}"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3BF40665-4FAC-43A9-8B8D-BDF370DEF609}"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F40665-4FAC-43A9-8B8D-BDF370DEF609}"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367AD49-4133-4FC3-8548-4D9F058CD22E}" type="datetimeFigureOut">
              <a:rPr lang="en-GB" smtClean="0"/>
              <a:pPr/>
              <a:t>12/06/2014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BF40665-4FAC-43A9-8B8D-BDF370DEF609}"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BF40665-4FAC-43A9-8B8D-BDF370DEF609}"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3BF40665-4FAC-43A9-8B8D-BDF370DEF60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F40665-4FAC-43A9-8B8D-BDF370DEF60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F40665-4FAC-43A9-8B8D-BDF370DEF609}"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367AD49-4133-4FC3-8548-4D9F058CD22E}" type="datetimeFigureOut">
              <a:rPr lang="en-GB" smtClean="0"/>
              <a:pPr/>
              <a:t>12/06/2014</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BF40665-4FAC-43A9-8B8D-BDF370DEF609}"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367AD49-4133-4FC3-8548-4D9F058CD22E}" type="datetimeFigureOut">
              <a:rPr lang="en-GB" smtClean="0"/>
              <a:pPr/>
              <a:t>12/06/2014</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367AD49-4133-4FC3-8548-4D9F058CD22E}" type="datetimeFigureOut">
              <a:rPr lang="en-GB" smtClean="0"/>
              <a:pPr/>
              <a:t>12/06/2014</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F40665-4FAC-43A9-8B8D-BDF370DEF609}"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co.uk/url?sa=i&amp;rct=j&amp;q=&amp;esrc=s&amp;frm=1&amp;source=images&amp;cd=&amp;cad=rja&amp;uact=8&amp;docid=X2PrkYgoRbZ4bM&amp;tbnid=_uTv9vrjCiPg0M:&amp;ved=0CAUQjRw&amp;url=http://www.england.nhs.uk/about/regional-area-teams/&amp;ei=PyCLU7rgKsam0QXQi4HABA&amp;bvm=bv.67720277,d.ZWU&amp;psig=AFQjCNE_LczhalywszT0zSqDZseHqjYH7w&amp;ust=140171306305429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3201888"/>
          </a:xfrm>
        </p:spPr>
        <p:txBody>
          <a:bodyPr>
            <a:normAutofit/>
          </a:bodyPr>
          <a:lstStyle/>
          <a:p>
            <a:endParaRPr lang="en-GB" dirty="0"/>
          </a:p>
          <a:p>
            <a:r>
              <a:rPr lang="en-GB" sz="3600" dirty="0" smtClean="0"/>
              <a:t>AAC SIG </a:t>
            </a:r>
          </a:p>
          <a:p>
            <a:r>
              <a:rPr lang="en-GB" sz="3600" dirty="0" smtClean="0"/>
              <a:t>3</a:t>
            </a:r>
            <a:r>
              <a:rPr lang="en-GB" sz="3600" baseline="30000" dirty="0" smtClean="0"/>
              <a:t>rd</a:t>
            </a:r>
            <a:r>
              <a:rPr lang="en-GB" sz="3600" dirty="0" smtClean="0"/>
              <a:t> June 2014</a:t>
            </a:r>
          </a:p>
          <a:p>
            <a:r>
              <a:rPr lang="en-GB" sz="3600" dirty="0" smtClean="0"/>
              <a:t>Oxford</a:t>
            </a:r>
            <a:endParaRPr lang="en-GB" sz="3600" dirty="0"/>
          </a:p>
        </p:txBody>
      </p:sp>
      <p:sp>
        <p:nvSpPr>
          <p:cNvPr id="2" name="Title 1"/>
          <p:cNvSpPr>
            <a:spLocks noGrp="1"/>
          </p:cNvSpPr>
          <p:nvPr>
            <p:ph type="ctrTitle"/>
          </p:nvPr>
        </p:nvSpPr>
        <p:spPr/>
        <p:txBody>
          <a:bodyPr>
            <a:normAutofit/>
          </a:bodyPr>
          <a:lstStyle/>
          <a:p>
            <a:r>
              <a:rPr lang="en-GB" dirty="0" smtClean="0"/>
              <a:t>Funding AAC Services &amp; equipment</a:t>
            </a:r>
            <a:endParaRPr lang="en-GB" dirty="0"/>
          </a:p>
        </p:txBody>
      </p:sp>
    </p:spTree>
    <p:extLst>
      <p:ext uri="{BB962C8B-B14F-4D97-AF65-F5344CB8AC3E}">
        <p14:creationId xmlns:p14="http://schemas.microsoft.com/office/powerpoint/2010/main" val="116838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2013-4</a:t>
            </a:r>
            <a:endParaRPr lang="en-GB" dirty="0"/>
          </a:p>
        </p:txBody>
      </p:sp>
      <p:sp>
        <p:nvSpPr>
          <p:cNvPr id="3" name="Content Placeholder 2"/>
          <p:cNvSpPr>
            <a:spLocks noGrp="1"/>
          </p:cNvSpPr>
          <p:nvPr>
            <p:ph sz="quarter" idx="1"/>
          </p:nvPr>
        </p:nvSpPr>
        <p:spPr/>
        <p:txBody>
          <a:bodyPr/>
          <a:lstStyle/>
          <a:p>
            <a:pPr>
              <a:buFont typeface="Arial" pitchFamily="34" charset="0"/>
              <a:buChar char="•"/>
              <a:defRPr/>
            </a:pPr>
            <a:r>
              <a:rPr lang="en-GB" sz="2800" b="1" dirty="0" smtClean="0"/>
              <a:t>Mixed pattern of commissioned services during 2013 -  trend appeared to be commissioning of ‘the status quo’ – NHS services which had contracts before were commissioned at the same level</a:t>
            </a:r>
          </a:p>
          <a:p>
            <a:endParaRPr lang="en-GB" dirty="0"/>
          </a:p>
        </p:txBody>
      </p:sp>
      <p:pic>
        <p:nvPicPr>
          <p:cNvPr id="1026" name="Picture 2" descr="https://encrypted-tbn1.gstatic.com/images?q=tbn:ANd9GcQAiBUgzqMaT0QuAI8WFBK7dA5UwVSsKEoLJhkGI_FdVtDwqyinZg"/>
          <p:cNvPicPr>
            <a:picLocks noChangeAspect="1" noChangeArrowheads="1"/>
          </p:cNvPicPr>
          <p:nvPr/>
        </p:nvPicPr>
        <p:blipFill>
          <a:blip r:embed="rId2" cstate="print"/>
          <a:srcRect/>
          <a:stretch>
            <a:fillRect/>
          </a:stretch>
        </p:blipFill>
        <p:spPr bwMode="auto">
          <a:xfrm>
            <a:off x="5796136" y="3933056"/>
            <a:ext cx="2143125" cy="21431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GB" sz="4800" dirty="0" smtClean="0"/>
              <a:t>The Geography</a:t>
            </a:r>
            <a:endParaRPr lang="en-GB" sz="4800" dirty="0"/>
          </a:p>
        </p:txBody>
      </p:sp>
      <p:sp>
        <p:nvSpPr>
          <p:cNvPr id="4" name="Title 3"/>
          <p:cNvSpPr>
            <a:spLocks noGrp="1"/>
          </p:cNvSpPr>
          <p:nvPr>
            <p:ph type="ctrTitle"/>
          </p:nvPr>
        </p:nvSpPr>
        <p:spPr/>
        <p:txBody>
          <a:bodyPr/>
          <a:lstStyle/>
          <a:p>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england.nhs.uk/wp-content/uploads/2013/09/map-uk1.png">
            <a:hlinkClick r:id="rId2"/>
          </p:cNvPr>
          <p:cNvPicPr>
            <a:picLocks noChangeAspect="1" noChangeArrowheads="1"/>
          </p:cNvPicPr>
          <p:nvPr/>
        </p:nvPicPr>
        <p:blipFill>
          <a:blip r:embed="rId3" cstate="print"/>
          <a:srcRect/>
          <a:stretch>
            <a:fillRect/>
          </a:stretch>
        </p:blipFill>
        <p:spPr bwMode="auto">
          <a:xfrm>
            <a:off x="1475656" y="1340768"/>
            <a:ext cx="5878849" cy="5040560"/>
          </a:xfrm>
          <a:prstGeom prst="rect">
            <a:avLst/>
          </a:prstGeom>
          <a:noFill/>
        </p:spPr>
      </p:pic>
      <p:sp>
        <p:nvSpPr>
          <p:cNvPr id="5" name="Title 4"/>
          <p:cNvSpPr>
            <a:spLocks noGrp="1"/>
          </p:cNvSpPr>
          <p:nvPr>
            <p:ph type="title"/>
          </p:nvPr>
        </p:nvSpPr>
        <p:spPr/>
        <p:txBody>
          <a:bodyPr/>
          <a:lstStyle/>
          <a:p>
            <a:r>
              <a:rPr lang="en-GB" dirty="0" smtClean="0"/>
              <a:t>NHS Regions</a:t>
            </a:r>
            <a:endParaRPr lang="en-GB" dirty="0"/>
          </a:p>
        </p:txBody>
      </p:sp>
      <p:sp>
        <p:nvSpPr>
          <p:cNvPr id="6" name="Content Placeholder 5"/>
          <p:cNvSpPr>
            <a:spLocks noGrp="1"/>
          </p:cNvSpPr>
          <p:nvPr>
            <p:ph sz="quarter" idx="1"/>
          </p:nvPr>
        </p:nvSpPr>
        <p:spPr/>
        <p:txBody>
          <a:bodyPr/>
          <a:lstStyle/>
          <a:p>
            <a:endParaRPr lang="en-GB"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Specialist AAC Services/Hubs</a:t>
            </a:r>
            <a:endParaRPr lang="en-GB"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GB" dirty="0" smtClean="0"/>
              <a:t> 13 identified specialist services/Hubs:</a:t>
            </a:r>
          </a:p>
          <a:p>
            <a:pPr marL="0" indent="0">
              <a:buNone/>
            </a:pPr>
            <a:endParaRPr lang="en-GB" dirty="0" smtClean="0"/>
          </a:p>
          <a:p>
            <a:pPr marL="0" indent="0">
              <a:buNone/>
            </a:pPr>
            <a:r>
              <a:rPr lang="en-GB" sz="2900" b="1" dirty="0" smtClean="0"/>
              <a:t>North:</a:t>
            </a:r>
            <a:endParaRPr lang="en-GB" dirty="0" smtClean="0"/>
          </a:p>
          <a:p>
            <a:pPr marL="0" indent="0">
              <a:buFont typeface="Wingdings" pitchFamily="2" charset="2"/>
              <a:buChar char="q"/>
            </a:pPr>
            <a:r>
              <a:rPr lang="en-GB" dirty="0" smtClean="0"/>
              <a:t>Newcastle Regional Communication Aid Service</a:t>
            </a:r>
          </a:p>
          <a:p>
            <a:pPr marL="0" indent="0">
              <a:buFont typeface="Wingdings" pitchFamily="2" charset="2"/>
              <a:buChar char="q"/>
            </a:pPr>
            <a:r>
              <a:rPr lang="en-GB" dirty="0" smtClean="0"/>
              <a:t>Barnsley Assistive Technology</a:t>
            </a:r>
          </a:p>
          <a:p>
            <a:pPr marL="0" indent="0">
              <a:buFont typeface="Wingdings" pitchFamily="2" charset="2"/>
              <a:buChar char="q"/>
            </a:pPr>
            <a:r>
              <a:rPr lang="en-GB" dirty="0" smtClean="0"/>
              <a:t>North West Assistive Technology</a:t>
            </a:r>
          </a:p>
          <a:p>
            <a:pPr marL="0" indent="0">
              <a:buFont typeface="Wingdings" pitchFamily="2" charset="2"/>
              <a:buChar char="q"/>
            </a:pPr>
            <a:r>
              <a:rPr lang="en-GB" dirty="0" smtClean="0"/>
              <a:t>ACE Centre - Oldham</a:t>
            </a:r>
          </a:p>
          <a:p>
            <a:pPr marL="0" indent="0">
              <a:buFont typeface="Wingdings" pitchFamily="2" charset="2"/>
              <a:buChar char="q"/>
            </a:pPr>
            <a:endParaRPr lang="en-GB" dirty="0" smtClean="0"/>
          </a:p>
          <a:p>
            <a:pPr marL="0" indent="0">
              <a:buNone/>
            </a:pPr>
            <a:r>
              <a:rPr lang="en-GB" sz="2900" b="1" dirty="0" smtClean="0"/>
              <a:t>Midlands &amp; East of England:</a:t>
            </a:r>
          </a:p>
          <a:p>
            <a:pPr marL="0" indent="0">
              <a:buFont typeface="Wingdings" pitchFamily="2" charset="2"/>
              <a:buChar char="q"/>
            </a:pPr>
            <a:r>
              <a:rPr lang="en-GB" dirty="0" smtClean="0"/>
              <a:t>Access to Communication &amp; Technology, Birmingham</a:t>
            </a:r>
          </a:p>
          <a:p>
            <a:pPr marL="0" indent="0">
              <a:buFont typeface="Wingdings" pitchFamily="2" charset="2"/>
              <a:buChar char="q"/>
            </a:pPr>
            <a:r>
              <a:rPr lang="en-GB" dirty="0" smtClean="0"/>
              <a:t>Lincolnshire AAC Service</a:t>
            </a:r>
          </a:p>
          <a:p>
            <a:pPr marL="0" indent="0">
              <a:buFont typeface="Wingdings" pitchFamily="2" charset="2"/>
              <a:buChar char="q"/>
            </a:pPr>
            <a:endParaRPr lang="en-GB" dirty="0"/>
          </a:p>
        </p:txBody>
      </p:sp>
    </p:spTree>
    <p:extLst>
      <p:ext uri="{BB962C8B-B14F-4D97-AF65-F5344CB8AC3E}">
        <p14:creationId xmlns:p14="http://schemas.microsoft.com/office/powerpoint/2010/main" val="279871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Specialist AAC Services/Hubs Contd.</a:t>
            </a:r>
            <a:endParaRPr lang="en-GB" dirty="0"/>
          </a:p>
        </p:txBody>
      </p:sp>
      <p:sp>
        <p:nvSpPr>
          <p:cNvPr id="3" name="Content Placeholder 2"/>
          <p:cNvSpPr>
            <a:spLocks noGrp="1"/>
          </p:cNvSpPr>
          <p:nvPr>
            <p:ph sz="quarter" idx="1"/>
          </p:nvPr>
        </p:nvSpPr>
        <p:spPr>
          <a:xfrm>
            <a:off x="251520" y="1484784"/>
            <a:ext cx="8503920" cy="4896544"/>
          </a:xfrm>
        </p:spPr>
        <p:txBody>
          <a:bodyPr>
            <a:normAutofit fontScale="55000" lnSpcReduction="20000"/>
          </a:bodyPr>
          <a:lstStyle/>
          <a:p>
            <a:pPr>
              <a:buNone/>
            </a:pPr>
            <a:r>
              <a:rPr lang="en-GB" sz="4400" b="1" dirty="0" smtClean="0"/>
              <a:t>London:</a:t>
            </a:r>
          </a:p>
          <a:p>
            <a:pPr>
              <a:buFont typeface="Wingdings" pitchFamily="2" charset="2"/>
              <a:buChar char="q"/>
            </a:pPr>
            <a:r>
              <a:rPr lang="en-GB" sz="4400" dirty="0" smtClean="0"/>
              <a:t>Compass Assistive Technology Service, Putney</a:t>
            </a:r>
          </a:p>
          <a:p>
            <a:pPr>
              <a:buFont typeface="Wingdings" pitchFamily="2" charset="2"/>
              <a:buChar char="q"/>
            </a:pPr>
            <a:r>
              <a:rPr lang="en-GB" sz="4400" dirty="0" smtClean="0"/>
              <a:t>Communication, Learning &amp; Technology Service, Great Ormond Street</a:t>
            </a:r>
          </a:p>
          <a:p>
            <a:pPr>
              <a:buFont typeface="Wingdings" pitchFamily="2" charset="2"/>
              <a:buChar char="q"/>
            </a:pPr>
            <a:r>
              <a:rPr lang="en-GB" sz="4400" dirty="0" smtClean="0"/>
              <a:t>Assistive Communication Service, Parson’s Green</a:t>
            </a:r>
          </a:p>
          <a:p>
            <a:pPr>
              <a:buNone/>
            </a:pPr>
            <a:endParaRPr lang="en-GB" sz="4400" dirty="0" smtClean="0"/>
          </a:p>
          <a:p>
            <a:pPr>
              <a:buNone/>
            </a:pPr>
            <a:r>
              <a:rPr lang="en-GB" sz="4400" b="1" dirty="0" smtClean="0"/>
              <a:t>South:</a:t>
            </a:r>
          </a:p>
          <a:p>
            <a:pPr>
              <a:buFont typeface="Wingdings" pitchFamily="2" charset="2"/>
              <a:buChar char="q"/>
            </a:pPr>
            <a:r>
              <a:rPr lang="en-GB" sz="4400" dirty="0" smtClean="0"/>
              <a:t>Kent Children’s &amp; Adults’ Communication &amp; Assistive Technology Service</a:t>
            </a:r>
          </a:p>
          <a:p>
            <a:pPr>
              <a:buFont typeface="Wingdings" pitchFamily="2" charset="2"/>
              <a:buChar char="q"/>
            </a:pPr>
            <a:r>
              <a:rPr lang="en-GB" sz="4400" dirty="0" err="1" smtClean="0"/>
              <a:t>Chailey</a:t>
            </a:r>
            <a:r>
              <a:rPr lang="en-GB" sz="4400" dirty="0" smtClean="0"/>
              <a:t> Heritage Clinical Services</a:t>
            </a:r>
          </a:p>
          <a:p>
            <a:pPr>
              <a:buFont typeface="Wingdings" pitchFamily="2" charset="2"/>
              <a:buChar char="q"/>
            </a:pPr>
            <a:r>
              <a:rPr lang="en-GB" sz="4400" dirty="0" smtClean="0"/>
              <a:t>ACE Centre - Oxford</a:t>
            </a:r>
          </a:p>
          <a:p>
            <a:pPr>
              <a:buFont typeface="Wingdings" pitchFamily="2" charset="2"/>
              <a:buChar char="q"/>
            </a:pPr>
            <a:r>
              <a:rPr lang="en-GB" sz="4400" dirty="0" smtClean="0"/>
              <a:t>Bristol Communication Aid Service</a:t>
            </a:r>
          </a:p>
          <a:p>
            <a:pPr marL="0" indent="0">
              <a:buFont typeface="Wingdings" pitchFamily="2" charset="2"/>
              <a:buChar char="q"/>
            </a:pPr>
            <a:r>
              <a:rPr lang="en-GB" sz="4400" dirty="0" smtClean="0"/>
              <a:t>Dame Hannah Rogers Trust</a:t>
            </a:r>
          </a:p>
          <a:p>
            <a:pPr marL="0" indent="0">
              <a:buFont typeface="Wingdings" pitchFamily="2" charset="2"/>
              <a:buChar char="q"/>
            </a:pPr>
            <a:endParaRPr lang="en-GB" sz="4400" dirty="0" smtClean="0"/>
          </a:p>
          <a:p>
            <a:pPr marL="0" indent="0">
              <a:buFont typeface="Wingdings" pitchFamily="2" charset="2"/>
              <a:buChar char="q"/>
            </a:pPr>
            <a:endParaRPr lang="en-GB" sz="1600" dirty="0" smtClean="0"/>
          </a:p>
          <a:p>
            <a:pPr>
              <a:buNone/>
            </a:pPr>
            <a:endParaRPr lang="en-GB" sz="1600" dirty="0" smtClean="0"/>
          </a:p>
          <a:p>
            <a:pPr>
              <a:buNone/>
            </a:pPr>
            <a:endParaRPr lang="en-GB" sz="1600" dirty="0" smtClean="0"/>
          </a:p>
          <a:p>
            <a:pPr>
              <a:buNone/>
            </a:pPr>
            <a:endParaRPr lang="en-GB" sz="16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548679"/>
            <a:ext cx="6967473" cy="604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404663"/>
            <a:ext cx="2664296" cy="3139321"/>
          </a:xfrm>
          <a:prstGeom prst="rect">
            <a:avLst/>
          </a:prstGeom>
          <a:noFill/>
        </p:spPr>
        <p:txBody>
          <a:bodyPr wrap="square" rtlCol="0">
            <a:spAutoFit/>
          </a:bodyPr>
          <a:lstStyle/>
          <a:p>
            <a:endParaRPr lang="en-GB" dirty="0"/>
          </a:p>
          <a:p>
            <a:r>
              <a:rPr lang="en-GB" dirty="0" smtClean="0"/>
              <a:t>There </a:t>
            </a:r>
            <a:r>
              <a:rPr lang="en-GB" dirty="0"/>
              <a:t>are </a:t>
            </a:r>
            <a:r>
              <a:rPr lang="en-GB" b="1" dirty="0"/>
              <a:t>ten specialised commissioning regions </a:t>
            </a:r>
            <a:r>
              <a:rPr lang="en-GB" dirty="0"/>
              <a:t>in England and there are </a:t>
            </a:r>
            <a:r>
              <a:rPr lang="en-GB" b="1" dirty="0"/>
              <a:t>teams of specialised commissioners (known as Area Teams)</a:t>
            </a:r>
            <a:r>
              <a:rPr lang="en-GB" dirty="0"/>
              <a:t> within each region with responsibility for commissioning specialised services, including specialised AAC. </a:t>
            </a:r>
          </a:p>
        </p:txBody>
      </p:sp>
    </p:spTree>
    <p:extLst>
      <p:ext uri="{BB962C8B-B14F-4D97-AF65-F5344CB8AC3E}">
        <p14:creationId xmlns:p14="http://schemas.microsoft.com/office/powerpoint/2010/main" val="4210957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556792"/>
            <a:ext cx="8496944" cy="4401205"/>
          </a:xfrm>
          <a:prstGeom prst="rect">
            <a:avLst/>
          </a:prstGeom>
        </p:spPr>
        <p:txBody>
          <a:bodyPr wrap="square">
            <a:spAutoFit/>
          </a:bodyPr>
          <a:lstStyle/>
          <a:p>
            <a:pPr>
              <a:buFont typeface="Wingdings" pitchFamily="2" charset="2"/>
              <a:buChar char="q"/>
            </a:pPr>
            <a:r>
              <a:rPr lang="en-GB" sz="2800" dirty="0" smtClean="0"/>
              <a:t>Cumbria, Northumberland, Tyne and Wear </a:t>
            </a:r>
          </a:p>
          <a:p>
            <a:pPr>
              <a:buFont typeface="Wingdings" pitchFamily="2" charset="2"/>
              <a:buChar char="q"/>
            </a:pPr>
            <a:r>
              <a:rPr lang="en-GB" sz="2800" dirty="0" smtClean="0"/>
              <a:t>South Yorkshire and Bassetlaw </a:t>
            </a:r>
          </a:p>
          <a:p>
            <a:pPr>
              <a:buFont typeface="Wingdings" pitchFamily="2" charset="2"/>
              <a:buChar char="q"/>
            </a:pPr>
            <a:r>
              <a:rPr lang="en-GB" sz="2800" dirty="0" smtClean="0"/>
              <a:t>Cheshire, Warrington and Wirral </a:t>
            </a:r>
          </a:p>
          <a:p>
            <a:pPr>
              <a:buFont typeface="Wingdings" pitchFamily="2" charset="2"/>
              <a:buChar char="q"/>
            </a:pPr>
            <a:r>
              <a:rPr lang="en-GB" sz="2800" dirty="0" smtClean="0"/>
              <a:t>East Anglia </a:t>
            </a:r>
          </a:p>
          <a:p>
            <a:pPr>
              <a:buFont typeface="Wingdings" pitchFamily="2" charset="2"/>
              <a:buChar char="q"/>
            </a:pPr>
            <a:r>
              <a:rPr lang="en-GB" sz="2800" dirty="0" smtClean="0"/>
              <a:t>Leicestershire and Lincolnshire </a:t>
            </a:r>
          </a:p>
          <a:p>
            <a:pPr>
              <a:buFont typeface="Wingdings" pitchFamily="2" charset="2"/>
              <a:buChar char="q"/>
            </a:pPr>
            <a:r>
              <a:rPr lang="en-GB" sz="2800" dirty="0" smtClean="0"/>
              <a:t>Birmingham and Black Country </a:t>
            </a:r>
          </a:p>
          <a:p>
            <a:pPr>
              <a:buFont typeface="Wingdings" pitchFamily="2" charset="2"/>
              <a:buChar char="q"/>
            </a:pPr>
            <a:r>
              <a:rPr lang="en-GB" sz="2800" dirty="0" smtClean="0"/>
              <a:t>Bristol, North Somerset and South Gloucestershire </a:t>
            </a:r>
          </a:p>
          <a:p>
            <a:pPr>
              <a:buFont typeface="Wingdings" pitchFamily="2" charset="2"/>
              <a:buChar char="q"/>
            </a:pPr>
            <a:r>
              <a:rPr lang="en-GB" sz="2800" dirty="0" smtClean="0"/>
              <a:t>Wessex </a:t>
            </a:r>
          </a:p>
          <a:p>
            <a:pPr>
              <a:buFont typeface="Wingdings" pitchFamily="2" charset="2"/>
              <a:buChar char="q"/>
            </a:pPr>
            <a:r>
              <a:rPr lang="en-GB" sz="2800" dirty="0" smtClean="0"/>
              <a:t>Surrey and Sussex </a:t>
            </a:r>
          </a:p>
          <a:p>
            <a:pPr>
              <a:buFont typeface="Wingdings" pitchFamily="2" charset="2"/>
              <a:buChar char="q"/>
            </a:pPr>
            <a:r>
              <a:rPr lang="en-GB" sz="2800" dirty="0" smtClean="0"/>
              <a:t>London </a:t>
            </a:r>
          </a:p>
        </p:txBody>
      </p:sp>
      <p:sp>
        <p:nvSpPr>
          <p:cNvPr id="3" name="Title 2"/>
          <p:cNvSpPr>
            <a:spLocks noGrp="1"/>
          </p:cNvSpPr>
          <p:nvPr>
            <p:ph type="title"/>
          </p:nvPr>
        </p:nvSpPr>
        <p:spPr/>
        <p:txBody>
          <a:bodyPr/>
          <a:lstStyle/>
          <a:p>
            <a:r>
              <a:rPr lang="en-GB" dirty="0" smtClean="0"/>
              <a:t>10 Area Teams leading on specialist services.</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GB" sz="4000" dirty="0" smtClean="0"/>
              <a:t>The Service Specifications</a:t>
            </a:r>
            <a:endParaRPr lang="en-GB" sz="4000" dirty="0"/>
          </a:p>
        </p:txBody>
      </p:sp>
      <p:sp>
        <p:nvSpPr>
          <p:cNvPr id="4" name="Title 3"/>
          <p:cNvSpPr>
            <a:spLocks noGrp="1"/>
          </p:cNvSpPr>
          <p:nvPr>
            <p:ph type="ctrTitle"/>
          </p:nvPr>
        </p:nvSpPr>
        <p:spPr/>
        <p:txBody>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Population covered by Specialist/Hub Services</a:t>
            </a:r>
            <a:endParaRPr lang="en-GB" dirty="0"/>
          </a:p>
        </p:txBody>
      </p:sp>
      <p:sp>
        <p:nvSpPr>
          <p:cNvPr id="3" name="Content Placeholder 2"/>
          <p:cNvSpPr>
            <a:spLocks noGrp="1"/>
          </p:cNvSpPr>
          <p:nvPr>
            <p:ph sz="quarter" idx="1"/>
          </p:nvPr>
        </p:nvSpPr>
        <p:spPr/>
        <p:txBody>
          <a:bodyPr/>
          <a:lstStyle/>
          <a:p>
            <a:pPr marL="0" indent="0">
              <a:buNone/>
            </a:pPr>
            <a:r>
              <a:rPr lang="en-GB" sz="4000" dirty="0" smtClean="0"/>
              <a:t>The population to whom specialised AAC services are provided are those requiring specialist assessment resulting in either a high or low tech communication aid.</a:t>
            </a:r>
            <a:endParaRPr lang="en-GB" sz="4000" dirty="0"/>
          </a:p>
        </p:txBody>
      </p:sp>
      <p:pic>
        <p:nvPicPr>
          <p:cNvPr id="4" name="Picture 3" descr="AAC.gif"/>
          <p:cNvPicPr>
            <a:picLocks noChangeAspect="1"/>
          </p:cNvPicPr>
          <p:nvPr/>
        </p:nvPicPr>
        <p:blipFill>
          <a:blip r:embed="rId2" cstate="print"/>
          <a:stretch>
            <a:fillRect/>
          </a:stretch>
        </p:blipFill>
        <p:spPr>
          <a:xfrm>
            <a:off x="5436096" y="4077072"/>
            <a:ext cx="2381250" cy="2381250"/>
          </a:xfrm>
          <a:prstGeom prst="rect">
            <a:avLst/>
          </a:prstGeom>
        </p:spPr>
      </p:pic>
    </p:spTree>
    <p:extLst>
      <p:ext uri="{BB962C8B-B14F-4D97-AF65-F5344CB8AC3E}">
        <p14:creationId xmlns:p14="http://schemas.microsoft.com/office/powerpoint/2010/main" val="7881427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188" y="1628800"/>
            <a:ext cx="8518292" cy="4893647"/>
          </a:xfrm>
          <a:prstGeom prst="rect">
            <a:avLst/>
          </a:prstGeom>
        </p:spPr>
        <p:txBody>
          <a:bodyPr wrap="square">
            <a:spAutoFit/>
          </a:bodyPr>
          <a:lstStyle/>
          <a:p>
            <a:r>
              <a:rPr lang="en-GB" sz="2400" b="1" i="1" dirty="0"/>
              <a:t>It will be the responsibility of commissioned </a:t>
            </a:r>
            <a:r>
              <a:rPr lang="en-GB" sz="2400" b="1" i="1" dirty="0" smtClean="0"/>
              <a:t>specialist </a:t>
            </a:r>
            <a:r>
              <a:rPr lang="en-GB" sz="2400" b="1" i="1" dirty="0"/>
              <a:t>AAC services</a:t>
            </a:r>
            <a:r>
              <a:rPr lang="en-GB" sz="2400" b="1" i="1" dirty="0" smtClean="0"/>
              <a:t>:</a:t>
            </a:r>
          </a:p>
          <a:p>
            <a:endParaRPr lang="en-GB" sz="2400" b="1" i="1" dirty="0"/>
          </a:p>
          <a:p>
            <a:pPr marL="285750" lvl="0" indent="-285750">
              <a:buFont typeface="Arial" pitchFamily="34" charset="0"/>
              <a:buChar char="•"/>
            </a:pPr>
            <a:r>
              <a:rPr lang="en-GB" sz="2400" dirty="0"/>
              <a:t>To provide equitable national specialist AAC services across the country for children and adults with complex communication </a:t>
            </a:r>
            <a:r>
              <a:rPr lang="en-GB" sz="2400" dirty="0" smtClean="0"/>
              <a:t>needs.</a:t>
            </a:r>
          </a:p>
          <a:p>
            <a:pPr marL="285750" lvl="0" indent="-285750">
              <a:buFont typeface="Arial" pitchFamily="34" charset="0"/>
              <a:buChar char="•"/>
            </a:pPr>
            <a:endParaRPr lang="en-GB" sz="2400" dirty="0"/>
          </a:p>
          <a:p>
            <a:pPr marL="285750" lvl="0" indent="-285750">
              <a:buFont typeface="Arial" pitchFamily="34" charset="0"/>
              <a:buChar char="•"/>
            </a:pPr>
            <a:r>
              <a:rPr lang="en-GB" sz="2400" dirty="0" smtClean="0"/>
              <a:t>To provide appropriate powered communication aids as a long term loan to clients for as long as the client needs and effectively uses the device.</a:t>
            </a:r>
          </a:p>
          <a:p>
            <a:pPr lvl="0"/>
            <a:endParaRPr lang="en-GB" sz="2400" dirty="0"/>
          </a:p>
          <a:p>
            <a:pPr marL="285750" lvl="0" indent="-285750">
              <a:buFont typeface="Arial" pitchFamily="34" charset="0"/>
              <a:buChar char="•"/>
            </a:pPr>
            <a:r>
              <a:rPr lang="en-GB" sz="2400" dirty="0" smtClean="0"/>
              <a:t>To </a:t>
            </a:r>
            <a:r>
              <a:rPr lang="en-GB" sz="2400" dirty="0"/>
              <a:t>maintain </a:t>
            </a:r>
            <a:r>
              <a:rPr lang="en-GB" sz="2400" dirty="0" smtClean="0"/>
              <a:t>a loan </a:t>
            </a:r>
            <a:r>
              <a:rPr lang="en-GB" sz="2400" dirty="0"/>
              <a:t>bank </a:t>
            </a:r>
            <a:r>
              <a:rPr lang="en-GB" sz="2400" dirty="0" smtClean="0"/>
              <a:t>of powered communication aids for </a:t>
            </a:r>
            <a:r>
              <a:rPr lang="en-GB" sz="2400" dirty="0"/>
              <a:t>assessment, trial and long term </a:t>
            </a:r>
            <a:r>
              <a:rPr lang="en-GB" sz="2400" dirty="0" smtClean="0"/>
              <a:t>loan.</a:t>
            </a:r>
          </a:p>
        </p:txBody>
      </p:sp>
      <p:sp>
        <p:nvSpPr>
          <p:cNvPr id="5" name="Title 4"/>
          <p:cNvSpPr>
            <a:spLocks noGrp="1"/>
          </p:cNvSpPr>
          <p:nvPr>
            <p:ph type="title"/>
          </p:nvPr>
        </p:nvSpPr>
        <p:spPr/>
        <p:txBody>
          <a:bodyPr>
            <a:normAutofit/>
          </a:bodyPr>
          <a:lstStyle/>
          <a:p>
            <a:r>
              <a:rPr lang="en-GB" dirty="0" smtClean="0"/>
              <a:t>Specialist AAC Services/Hubs</a:t>
            </a:r>
            <a:endParaRPr lang="en-GB" dirty="0"/>
          </a:p>
        </p:txBody>
      </p:sp>
      <p:sp>
        <p:nvSpPr>
          <p:cNvPr id="6" name="Content Placeholder 5"/>
          <p:cNvSpPr>
            <a:spLocks noGrp="1"/>
          </p:cNvSpPr>
          <p:nvPr>
            <p:ph sz="quarter" idx="1"/>
          </p:nvPr>
        </p:nvSpPr>
        <p:spPr>
          <a:xfrm>
            <a:off x="251520" y="1340768"/>
            <a:ext cx="8503920" cy="4896544"/>
          </a:xfrm>
        </p:spPr>
        <p:txBody>
          <a:bodyPr/>
          <a:lstStyle/>
          <a:p>
            <a:pPr>
              <a:buNone/>
            </a:pPr>
            <a:endParaRPr lang="en-GB" dirty="0" smtClean="0"/>
          </a:p>
          <a:p>
            <a:pPr>
              <a:buNone/>
            </a:pPr>
            <a:endParaRPr lang="en-GB" dirty="0"/>
          </a:p>
        </p:txBody>
      </p:sp>
    </p:spTree>
    <p:extLst>
      <p:ext uri="{BB962C8B-B14F-4D97-AF65-F5344CB8AC3E}">
        <p14:creationId xmlns:p14="http://schemas.microsoft.com/office/powerpoint/2010/main" val="3506256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GB" sz="4400" dirty="0" smtClean="0"/>
              <a:t>Development of AAC Specialist Services</a:t>
            </a:r>
            <a:endParaRPr lang="en-GB" sz="4400" dirty="0"/>
          </a:p>
        </p:txBody>
      </p:sp>
      <p:sp>
        <p:nvSpPr>
          <p:cNvPr id="3" name="Title 2"/>
          <p:cNvSpPr>
            <a:spLocks noGrp="1"/>
          </p:cNvSpPr>
          <p:nvPr>
            <p:ph type="ctrTitle"/>
          </p:nvPr>
        </p:nvSpPr>
        <p:spPr/>
        <p:txBody>
          <a:bodyPr/>
          <a:lstStyle/>
          <a:p>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Specialist AAC Services/Hubs</a:t>
            </a:r>
          </a:p>
        </p:txBody>
      </p:sp>
      <p:sp>
        <p:nvSpPr>
          <p:cNvPr id="6" name="Content Placeholder 5"/>
          <p:cNvSpPr>
            <a:spLocks noGrp="1"/>
          </p:cNvSpPr>
          <p:nvPr>
            <p:ph sz="quarter" idx="1"/>
          </p:nvPr>
        </p:nvSpPr>
        <p:spPr/>
        <p:txBody>
          <a:bodyPr/>
          <a:lstStyle/>
          <a:p>
            <a:pPr>
              <a:buNone/>
            </a:pPr>
            <a:endParaRPr lang="en-GB" dirty="0"/>
          </a:p>
        </p:txBody>
      </p:sp>
      <p:sp>
        <p:nvSpPr>
          <p:cNvPr id="4" name="Rectangle 3"/>
          <p:cNvSpPr/>
          <p:nvPr/>
        </p:nvSpPr>
        <p:spPr>
          <a:xfrm>
            <a:off x="323528" y="1412776"/>
            <a:ext cx="8424936" cy="3477875"/>
          </a:xfrm>
          <a:prstGeom prst="rect">
            <a:avLst/>
          </a:prstGeom>
        </p:spPr>
        <p:txBody>
          <a:bodyPr wrap="square">
            <a:spAutoFit/>
          </a:bodyPr>
          <a:lstStyle/>
          <a:p>
            <a:pPr marL="285750" lvl="0" indent="-285750">
              <a:buFont typeface="Arial" pitchFamily="34" charset="0"/>
              <a:buChar char="•"/>
            </a:pPr>
            <a:endParaRPr lang="en-GB" sz="2400" dirty="0" smtClean="0"/>
          </a:p>
          <a:p>
            <a:pPr marL="285750" lvl="0" indent="-285750">
              <a:buFont typeface="Arial" pitchFamily="34" charset="0"/>
              <a:buChar char="•"/>
            </a:pPr>
            <a:r>
              <a:rPr lang="en-GB" sz="2800" dirty="0" smtClean="0"/>
              <a:t>To </a:t>
            </a:r>
            <a:r>
              <a:rPr lang="en-GB" sz="2800" dirty="0"/>
              <a:t>provide specialist AAC advice and information and training to individuals, families and professionals involved in the delivery of local AAC </a:t>
            </a:r>
            <a:r>
              <a:rPr lang="en-GB" sz="2800" dirty="0" smtClean="0"/>
              <a:t>services</a:t>
            </a:r>
          </a:p>
          <a:p>
            <a:pPr marL="285750" lvl="0" indent="-285750">
              <a:buFont typeface="Arial" pitchFamily="34" charset="0"/>
              <a:buChar char="•"/>
            </a:pPr>
            <a:endParaRPr lang="en-GB" sz="2800" dirty="0"/>
          </a:p>
          <a:p>
            <a:pPr marL="285750" indent="-285750">
              <a:buFont typeface="Arial" pitchFamily="34" charset="0"/>
              <a:buChar char="•"/>
            </a:pPr>
            <a:r>
              <a:rPr lang="en-GB" sz="2800" dirty="0"/>
              <a:t>To support the establishment, training and development of local AAC services</a:t>
            </a:r>
          </a:p>
        </p:txBody>
      </p:sp>
      <p:pic>
        <p:nvPicPr>
          <p:cNvPr id="7" name="Picture 6" descr="nhsengland_logo.png"/>
          <p:cNvPicPr>
            <a:picLocks noChangeAspect="1"/>
          </p:cNvPicPr>
          <p:nvPr/>
        </p:nvPicPr>
        <p:blipFill>
          <a:blip r:embed="rId2" cstate="print"/>
          <a:stretch>
            <a:fillRect/>
          </a:stretch>
        </p:blipFill>
        <p:spPr>
          <a:xfrm>
            <a:off x="6330740" y="4653136"/>
            <a:ext cx="2321837" cy="1445672"/>
          </a:xfrm>
          <a:prstGeom prst="rect">
            <a:avLst/>
          </a:prstGeom>
        </p:spPr>
      </p:pic>
    </p:spTree>
    <p:extLst>
      <p:ext uri="{BB962C8B-B14F-4D97-AF65-F5344CB8AC3E}">
        <p14:creationId xmlns:p14="http://schemas.microsoft.com/office/powerpoint/2010/main" val="27274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04664"/>
            <a:ext cx="8244408" cy="5016758"/>
          </a:xfrm>
          <a:prstGeom prst="rect">
            <a:avLst/>
          </a:prstGeom>
        </p:spPr>
        <p:txBody>
          <a:bodyPr wrap="square">
            <a:spAutoFit/>
          </a:bodyPr>
          <a:lstStyle/>
          <a:p>
            <a:r>
              <a:rPr lang="en-GB" sz="2000" b="1" i="1" dirty="0"/>
              <a:t>In order to differentiate responsibility for commissioning specialised AAC services, the following acceptance criteria have been developed and it will be the responsibility of specialised services to verify that eligibility has been met</a:t>
            </a:r>
            <a:r>
              <a:rPr lang="en-GB" sz="2000" b="1" i="1" dirty="0" smtClean="0"/>
              <a:t>:</a:t>
            </a:r>
          </a:p>
          <a:p>
            <a:endParaRPr lang="en-GB" sz="2000" b="1" i="1" dirty="0"/>
          </a:p>
          <a:p>
            <a:pPr marL="342900" lvl="0" indent="-342900">
              <a:buFont typeface="Arial" pitchFamily="34" charset="0"/>
              <a:buChar char="•"/>
            </a:pPr>
            <a:r>
              <a:rPr lang="en-GB" sz="2000" dirty="0"/>
              <a:t>A severe/complex communication difficulty associated with a range of physical, cognitive, learning, or sensory </a:t>
            </a:r>
            <a:r>
              <a:rPr lang="en-GB" sz="2000" dirty="0" smtClean="0"/>
              <a:t>deficits.</a:t>
            </a:r>
          </a:p>
          <a:p>
            <a:pPr marL="342900" lvl="0" indent="-342900">
              <a:buFont typeface="Arial" pitchFamily="34" charset="0"/>
              <a:buChar char="•"/>
            </a:pPr>
            <a:r>
              <a:rPr lang="en-GB" sz="2000" dirty="0" smtClean="0"/>
              <a:t>Clear </a:t>
            </a:r>
            <a:r>
              <a:rPr lang="en-GB" sz="2000" dirty="0"/>
              <a:t>discrepancy between their level of understanding and ability to </a:t>
            </a:r>
            <a:r>
              <a:rPr lang="en-GB" sz="2000" dirty="0" smtClean="0"/>
              <a:t>speak.</a:t>
            </a:r>
          </a:p>
          <a:p>
            <a:pPr lvl="0"/>
            <a:endParaRPr lang="en-GB" sz="2000" dirty="0" smtClean="0"/>
          </a:p>
          <a:p>
            <a:pPr lvl="0"/>
            <a:r>
              <a:rPr lang="en-GB" sz="2000" dirty="0" smtClean="0"/>
              <a:t>In addition, an individual must:</a:t>
            </a:r>
          </a:p>
          <a:p>
            <a:pPr marL="342900" indent="-342900">
              <a:buFont typeface="Arial" panose="020B0604020202020204" pitchFamily="34" charset="0"/>
              <a:buChar char="•"/>
            </a:pPr>
            <a:r>
              <a:rPr lang="en-GB" sz="2000" dirty="0"/>
              <a:t>Able to understand the purpose of a communication </a:t>
            </a:r>
            <a:r>
              <a:rPr lang="en-GB" sz="2000" dirty="0" smtClean="0"/>
              <a:t>aid.</a:t>
            </a:r>
            <a:endParaRPr lang="en-GB" sz="2000" dirty="0"/>
          </a:p>
          <a:p>
            <a:pPr marL="342900" indent="-342900">
              <a:buFont typeface="Arial" panose="020B0604020202020204" pitchFamily="34" charset="0"/>
              <a:buChar char="•"/>
            </a:pPr>
            <a:r>
              <a:rPr lang="en-GB" sz="2000" dirty="0"/>
              <a:t>Have developed beyond cause and effect </a:t>
            </a:r>
            <a:r>
              <a:rPr lang="en-GB" sz="2000" dirty="0" smtClean="0"/>
              <a:t>understanding.</a:t>
            </a:r>
            <a:endParaRPr lang="en-GB" sz="2000" dirty="0"/>
          </a:p>
          <a:p>
            <a:pPr marL="342900" lvl="0" indent="-342900">
              <a:buFont typeface="Arial" pitchFamily="34" charset="0"/>
              <a:buChar char="•"/>
            </a:pPr>
            <a:r>
              <a:rPr lang="en-GB" sz="2000" dirty="0"/>
              <a:t>Have experience of using low tech AAC which is insufficient to enable them to realise their communicative </a:t>
            </a:r>
            <a:r>
              <a:rPr lang="en-GB" sz="2000" dirty="0" smtClean="0"/>
              <a:t>potential.</a:t>
            </a:r>
            <a:endParaRPr lang="en-GB" sz="2000" dirty="0"/>
          </a:p>
          <a:p>
            <a:pPr lvl="0"/>
            <a:endParaRPr lang="en-GB" sz="2000" dirty="0"/>
          </a:p>
        </p:txBody>
      </p:sp>
    </p:spTree>
    <p:extLst>
      <p:ext uri="{BB962C8B-B14F-4D97-AF65-F5344CB8AC3E}">
        <p14:creationId xmlns:p14="http://schemas.microsoft.com/office/powerpoint/2010/main" val="15597688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normAutofit/>
          </a:bodyPr>
          <a:lstStyle/>
          <a:p>
            <a:r>
              <a:rPr lang="en-GB" sz="3600" dirty="0" smtClean="0"/>
              <a:t>Where are we now?</a:t>
            </a:r>
            <a:endParaRPr lang="en-GB"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Current position</a:t>
            </a:r>
            <a:endParaRPr lang="en-GB" dirty="0"/>
          </a:p>
        </p:txBody>
      </p:sp>
      <p:sp>
        <p:nvSpPr>
          <p:cNvPr id="3" name="Content Placeholder 2"/>
          <p:cNvSpPr>
            <a:spLocks noGrp="1"/>
          </p:cNvSpPr>
          <p:nvPr>
            <p:ph sz="quarter" idx="1"/>
          </p:nvPr>
        </p:nvSpPr>
        <p:spPr>
          <a:xfrm>
            <a:off x="395536" y="1556792"/>
            <a:ext cx="8503920" cy="4572000"/>
          </a:xfrm>
        </p:spPr>
        <p:txBody>
          <a:bodyPr>
            <a:normAutofit/>
          </a:bodyPr>
          <a:lstStyle/>
          <a:p>
            <a:pPr marL="0" indent="0">
              <a:buNone/>
            </a:pPr>
            <a:endParaRPr lang="en-GB" dirty="0"/>
          </a:p>
          <a:p>
            <a:pPr marL="0" indent="0">
              <a:buNone/>
            </a:pPr>
            <a:r>
              <a:rPr lang="en-GB" dirty="0" smtClean="0"/>
              <a:t>£15 million per annum for specialist/hub services and provision of equipment has been secured.</a:t>
            </a:r>
          </a:p>
          <a:p>
            <a:pPr marL="0" indent="0">
              <a:buNone/>
            </a:pPr>
            <a:r>
              <a:rPr lang="en-GB" dirty="0" smtClean="0"/>
              <a:t>Business Plans have been submitted to NHS E via the Area Teams.</a:t>
            </a:r>
          </a:p>
          <a:p>
            <a:pPr marL="0" indent="0">
              <a:buNone/>
            </a:pPr>
            <a:r>
              <a:rPr lang="en-GB" dirty="0" smtClean="0"/>
              <a:t>These will be scrutinised by NHS E &amp; an Oversight Panel.</a:t>
            </a:r>
          </a:p>
          <a:p>
            <a:pPr marL="0" indent="0">
              <a:buNone/>
            </a:pPr>
            <a:r>
              <a:rPr lang="en-GB" dirty="0" smtClean="0"/>
              <a:t>Contracts would hope to be </a:t>
            </a:r>
          </a:p>
          <a:p>
            <a:pPr marL="0" indent="0">
              <a:buNone/>
            </a:pPr>
            <a:r>
              <a:rPr lang="en-GB" dirty="0" smtClean="0"/>
              <a:t>signed in July 2014.</a:t>
            </a:r>
          </a:p>
          <a:p>
            <a:pPr marL="0" indent="0">
              <a:buNone/>
            </a:pPr>
            <a:endParaRPr lang="en-GB" dirty="0" smtClean="0"/>
          </a:p>
          <a:p>
            <a:pPr marL="0" indent="0">
              <a:buNone/>
            </a:pPr>
            <a:endParaRPr lang="en-GB" dirty="0"/>
          </a:p>
        </p:txBody>
      </p:sp>
      <p:pic>
        <p:nvPicPr>
          <p:cNvPr id="4" name="Picture 3" descr="BP.png"/>
          <p:cNvPicPr>
            <a:picLocks noChangeAspect="1"/>
          </p:cNvPicPr>
          <p:nvPr/>
        </p:nvPicPr>
        <p:blipFill>
          <a:blip r:embed="rId2" cstate="print"/>
          <a:stretch>
            <a:fillRect/>
          </a:stretch>
        </p:blipFill>
        <p:spPr>
          <a:xfrm>
            <a:off x="5868144" y="4365104"/>
            <a:ext cx="2619375" cy="1743075"/>
          </a:xfrm>
          <a:prstGeom prst="rect">
            <a:avLst/>
          </a:prstGeom>
        </p:spPr>
      </p:pic>
    </p:spTree>
    <p:extLst>
      <p:ext uri="{BB962C8B-B14F-4D97-AF65-F5344CB8AC3E}">
        <p14:creationId xmlns:p14="http://schemas.microsoft.com/office/powerpoint/2010/main" val="1796769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AAC subgroup</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Quality Assurance Framework for local AAC Services</a:t>
            </a:r>
          </a:p>
          <a:p>
            <a:r>
              <a:rPr lang="en-GB" dirty="0" smtClean="0"/>
              <a:t>Data reporting to NHS E</a:t>
            </a:r>
          </a:p>
          <a:p>
            <a:r>
              <a:rPr lang="en-GB" dirty="0" smtClean="0"/>
              <a:t>Outcomes for services and assessments</a:t>
            </a:r>
          </a:p>
          <a:p>
            <a:r>
              <a:rPr lang="en-GB" dirty="0" smtClean="0"/>
              <a:t>Review of criteria for specialist services</a:t>
            </a:r>
          </a:p>
          <a:p>
            <a:r>
              <a:rPr lang="en-GB" dirty="0" smtClean="0"/>
              <a:t>Provision in the East of England</a:t>
            </a:r>
          </a:p>
          <a:p>
            <a:r>
              <a:rPr lang="en-GB" dirty="0" smtClean="0"/>
              <a:t>Working with the suppliers</a:t>
            </a:r>
          </a:p>
          <a:p>
            <a:r>
              <a:rPr lang="en-GB" dirty="0" smtClean="0"/>
              <a:t>Working with the 13 specialist services</a:t>
            </a:r>
          </a:p>
          <a:p>
            <a:r>
              <a:rPr lang="en-GB" dirty="0" smtClean="0"/>
              <a:t>List of prescribed equipment</a:t>
            </a:r>
          </a:p>
          <a:p>
            <a:r>
              <a:rPr lang="en-GB" dirty="0" smtClean="0"/>
              <a:t>Working towards the 5 year strategy for Complex Disability Equipment</a:t>
            </a: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GB" sz="4400" dirty="0" smtClean="0"/>
              <a:t>Local AAC Services</a:t>
            </a:r>
            <a:endParaRPr lang="en-GB" sz="4400" dirty="0"/>
          </a:p>
        </p:txBody>
      </p:sp>
      <p:sp>
        <p:nvSpPr>
          <p:cNvPr id="8" name="Title 7"/>
          <p:cNvSpPr>
            <a:spLocks noGrp="1"/>
          </p:cNvSpPr>
          <p:nvPr>
            <p:ph type="ctrTitle"/>
          </p:nvPr>
        </p:nvSpPr>
        <p:spPr/>
        <p:txBody>
          <a:bodyPr/>
          <a:lstStyle/>
          <a:p>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Local AAC Services</a:t>
            </a:r>
            <a:endParaRPr lang="en-GB" dirty="0"/>
          </a:p>
        </p:txBody>
      </p:sp>
      <p:sp>
        <p:nvSpPr>
          <p:cNvPr id="5" name="Content Placeholder 4"/>
          <p:cNvSpPr>
            <a:spLocks noGrp="1"/>
          </p:cNvSpPr>
          <p:nvPr>
            <p:ph sz="quarter" idx="1"/>
          </p:nvPr>
        </p:nvSpPr>
        <p:spPr/>
        <p:txBody>
          <a:bodyPr>
            <a:normAutofit lnSpcReduction="10000"/>
          </a:bodyPr>
          <a:lstStyle/>
          <a:p>
            <a:r>
              <a:rPr lang="en-GB" dirty="0" smtClean="0"/>
              <a:t>Funding of equipment possibly from Education Health and Care Plans</a:t>
            </a:r>
          </a:p>
          <a:p>
            <a:endParaRPr lang="en-GB" dirty="0" smtClean="0"/>
          </a:p>
          <a:p>
            <a:r>
              <a:rPr lang="en-GB" dirty="0" smtClean="0"/>
              <a:t>Personal budgets</a:t>
            </a:r>
          </a:p>
          <a:p>
            <a:endParaRPr lang="en-GB" dirty="0" smtClean="0"/>
          </a:p>
          <a:p>
            <a:r>
              <a:rPr lang="en-GB" dirty="0" smtClean="0"/>
              <a:t>Funding for services – joint commissioning framework, overseen by the Health and Well Being Boards, and the Senates.</a:t>
            </a:r>
          </a:p>
          <a:p>
            <a:endParaRPr lang="en-GB" dirty="0" smtClean="0"/>
          </a:p>
          <a:p>
            <a:r>
              <a:rPr lang="en-GB" dirty="0" smtClean="0"/>
              <a:t>Link in with Specialist Services.</a:t>
            </a:r>
            <a:endParaRPr lang="en-GB" dirty="0"/>
          </a:p>
        </p:txBody>
      </p:sp>
    </p:spTree>
    <p:extLst>
      <p:ext uri="{BB962C8B-B14F-4D97-AF65-F5344CB8AC3E}">
        <p14:creationId xmlns:p14="http://schemas.microsoft.com/office/powerpoint/2010/main" val="2097416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57188" y="214313"/>
            <a:ext cx="8229600" cy="928687"/>
          </a:xfrm>
        </p:spPr>
        <p:txBody>
          <a:bodyPr/>
          <a:lstStyle/>
          <a:p>
            <a:pPr algn="l"/>
            <a:r>
              <a:rPr lang="en-GB" sz="3600" b="1" smtClean="0"/>
              <a:t>Health and Wellbeing Boards </a:t>
            </a:r>
            <a:endParaRPr lang="en-GB" smtClean="0"/>
          </a:p>
        </p:txBody>
      </p:sp>
      <p:sp>
        <p:nvSpPr>
          <p:cNvPr id="31747" name="Content Placeholder 2"/>
          <p:cNvSpPr>
            <a:spLocks noGrp="1"/>
          </p:cNvSpPr>
          <p:nvPr>
            <p:ph idx="1"/>
          </p:nvPr>
        </p:nvSpPr>
        <p:spPr>
          <a:xfrm>
            <a:off x="457200" y="1412776"/>
            <a:ext cx="8229600" cy="4968552"/>
          </a:xfrm>
        </p:spPr>
        <p:txBody>
          <a:bodyPr>
            <a:normAutofit fontScale="92500" lnSpcReduction="10000"/>
          </a:bodyPr>
          <a:lstStyle/>
          <a:p>
            <a:r>
              <a:rPr lang="en-GB" sz="2000" dirty="0" smtClean="0"/>
              <a:t>Health and wellbeing boards in </a:t>
            </a:r>
            <a:r>
              <a:rPr lang="en-GB" sz="2000" b="1" dirty="0" smtClean="0"/>
              <a:t>every upper-tier and unitary local </a:t>
            </a:r>
            <a:r>
              <a:rPr lang="en-GB" sz="2000" dirty="0" smtClean="0"/>
              <a:t>authority. </a:t>
            </a:r>
          </a:p>
          <a:p>
            <a:r>
              <a:rPr lang="en-GB" sz="2000" dirty="0" smtClean="0"/>
              <a:t>The boards will: </a:t>
            </a:r>
          </a:p>
          <a:p>
            <a:pPr lvl="1"/>
            <a:r>
              <a:rPr lang="en-GB" sz="2000" b="1" dirty="0" smtClean="0"/>
              <a:t>have the flexibility to bring in the expertise of district councils; </a:t>
            </a:r>
          </a:p>
          <a:p>
            <a:pPr lvl="1"/>
            <a:r>
              <a:rPr lang="en-GB" sz="2000" b="1" dirty="0" smtClean="0"/>
              <a:t>require local authorities to prepare the Joint  Strategic Needs Assessment (JSNA) via health and wellbeing boards; </a:t>
            </a:r>
          </a:p>
          <a:p>
            <a:pPr lvl="1"/>
            <a:r>
              <a:rPr lang="en-GB" sz="2000" b="1" dirty="0" smtClean="0"/>
              <a:t>develop a shared view about community needs and support joint commissioning of NHS, social care and public health services; </a:t>
            </a:r>
          </a:p>
          <a:p>
            <a:pPr lvl="1"/>
            <a:r>
              <a:rPr lang="en-GB" sz="2000" b="1" dirty="0" smtClean="0"/>
              <a:t>have a proposed minimum membership of elected representatives, CCGs, directors of public health, directors of adults’ and children’s services, local </a:t>
            </a:r>
            <a:r>
              <a:rPr lang="en-GB" sz="2000" b="1" dirty="0" err="1" smtClean="0"/>
              <a:t>HealthWatch</a:t>
            </a:r>
            <a:r>
              <a:rPr lang="en-GB" sz="2000" b="1" dirty="0" smtClean="0"/>
              <a:t> representatives and the participation of the NHS commissioning board; - be able to expand membership to include voluntary groups, clinicians and providers.</a:t>
            </a:r>
          </a:p>
          <a:p>
            <a:endParaRPr lang="en-GB" b="1" dirty="0" smtClean="0"/>
          </a:p>
        </p:txBody>
      </p:sp>
      <p:pic>
        <p:nvPicPr>
          <p:cNvPr id="31748" name="Picture 6" descr="nhs colour"/>
          <p:cNvPicPr>
            <a:picLocks noChangeAspect="1" noChangeArrowheads="1"/>
          </p:cNvPicPr>
          <p:nvPr/>
        </p:nvPicPr>
        <p:blipFill>
          <a:blip r:embed="rId2" cstate="print"/>
          <a:srcRect/>
          <a:stretch>
            <a:fillRect/>
          </a:stretch>
        </p:blipFill>
        <p:spPr bwMode="auto">
          <a:xfrm>
            <a:off x="7524750" y="476250"/>
            <a:ext cx="1228725"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data:image/jpeg;base64,/9j/4AAQSkZJRgABAQAAAQABAAD/2wCEAAkGBwwMDQwNDw4ODw0NDQ4NDQ0NDg8NDQ0NFBEWFhQUFBQYHCggGBolHBQUIjEhJSkrLi4uFx8zODMsNygtLisBCgoKDg0OGxAQGywmICYsLDAsLCw3LCwsLDQsNCw0LywsLCw0LCwsLCw0LCwsLCwsLCwsLCwsLCwsLCwsLCwsLP/AABEIALYBFAMBEQACEQEDEQH/xAAcAAEAAgMBAQEAAAAAAAAAAAAABgcEBQgBAwL/xABGEAABAwECCAoJAQYFBQAAAAABAAIDBAURBgcSExYhMVQUQVFxgZGSk6HSIjJhcoKxssHRFzNCUlNiwiNDRHOiFSQ0g+H/xAAaAQEAAgMBAAAAAAAAAAAAAAAABQYCAwQB/8QAMBEAAQMCBQQBAwQDAQEBAAAAAAECAxFSBAUSFLEhMVFhQRUygRMikaFCccHR8CT/2gAMAwEAAhEDEQA/ALxQBAEAQBAEAQBAEAQBAEAQBAEAQBAEAQBAEAQBAEAQBAEAQBAEAQBAEAQBAEAQHiA9QBAEAQBAEAQBAEAQBAEAQBAEAQBAEAQBAEAQBAEAQBAEAQBAEAQBAEAQBAEAQBAEAQBAEAQBAEAQBAEAQBAEAQBAEAQBAEAQBAEAQBAEAQBAEAQBAEAQBAEAQBAEAQBAEAQBAEAQBAEAQBAEAQBAEAQBAEAQBAEAQBAEAQBAEBQ+nltb47uoPIrJsYLeSu76e7gaeW1vju6g8ibGC3kb6e7gaeW1vju6g8ibGC3kb6e7gaeW1vju6g8ibGC3kb6e7gaeW1vju6g8ibGC3kb6e7gaeW1vju6g8ibGC3kb6e7gaeW1vju6g8ibGC3kb6e7gaeW1vju6g8ibGC3kb6e7gaeW1vju6g8ibGC3kb6e7gaeW1vju6g8i82MFvI3093A08trfHd1B5F7sYLeRvp7uBp5bW+O7qDyJsYLeRvp7uBp5bW+O7qDyJsYLeRvp7uBp5bW+O7qDyLzYwW8jfT3cDTy2t8d3UHkXuxgt5G+nu4Gnltb47uoPImxgt5G+nu4Gnltb47uoPIvNjBbyN9PdwNPLa3x3dQeRe7GC3kb6e7gaeW1vju6g8ibGC3kb6e7gaeW1vju6g8ibGC3kb6e7gaeW1vju6g8ibGC3kb6e7gaeW1vju6g8ibGC3kb6e7gaeW1vju6g8ibGC3kb6e7gaeW1vju6g8ibGC3kb6e7gaeW1vju6g8ibGC3kb6e7gaeW1vju6g8ibGC3kb6e7gaeW1vju6g8ibGC3kb6e7gaeW1vju6g8ibGC3kb6e7gaeW1vju6g8ibGC3kb6e7gaeW1vju6g8ibGC3kb6e7gaeW1vju6g8ibGC3kb6e7gaeW1vju6g8i82MFvI3093A08trfHd1B5F7sYLeRvp7uBp5bW+O7qDyJsYLeRvp7uDIp8N7ZcCTWO23fsoPIsFwUCf48/8ApkmMnX/Lj/wia7ThCAICW4NYCVNp0wqWTRxsL3saHtcScnUTq4r7x0LinxzYX6VSp3QYF0rNVaG1/Sms3qDsvWn6oy1Tf9Ldcg/Sms3qDsvT6oy1R9Ldcg/Sms3qDsvT6oy1R9LdchCrYs6SiqZqaQgvhdkkjY7UCCOghSEUiSMRyfJHSxrG9Wr8GEszWEB+o2F7mtG1zg0c5NwRVolT1EqtEJ+MVNZcP+6g5sl6jPqjLVJP6W65D39KazeoOy9PqjLVPfpbrkMO18XNTR001S+phLYWF5aGvBddxD2rOLMGyPRqNXqa5MvcxiuV3Yh9JTumljib60r2xt53G77rvc5GoqqcDG6nIifJPP0prN6g7L1G/VGWqSf0t1yD9KazeoOy9PqjLVH0t1yHznxXVUbHyOqoMljXPd6L9gF5XqZmxVppU8XLHIldSEBUkRYQBASLBPBKe1hM6ORkbYS0EvDjlF1+oXcy5cTi2wUqlanXhsI6dFVFpQkH6U1m9Qdl65vqjLVOr6W65B+lNZvUHZen1Rlqj6W65CPYWYKy2TmM5NHIZ8u4RhwLQ268m/3l04bFJPWiUocuJwqwUqtakeXUch9aWmlneI4o3yPOxkbS5x6AvHORqVVTJrVctGoS+zMWtpzgOkzdO08Ujsp93ut/K4ZMxib26ndHl0rvu6EgpcVEIAztZI48YjjawdZJXK7NHf4tOluVt/ycZYxWWf8Azqnrj8qw+py+ENn02Lyp47FXQHZPUjpjP9qfVJPCBcsi8qYdRinj15useOQSRB3iCFsbmi/LTW7K2/4uNJaGLK0ogTE6GcDia7NvPQ7V4roZmUTu9UOd+WyJ9tFIbU08kMj4pGlkkbi17Hai1w2grva5HJVDgc1WrRT7Unqn3vsFi7uZs7GIszUEAQHQWBlHwazaKO645lr3DZ6T/SPzVZxT9czl9lnwzNETU9G6XObwgCAqHG/Z2brIKkDVURZLjdqy47h15Jb1KcyySsat8f8ASEzOOj0d5/4QFSRGBAbnA6j4RaVDHdeM+x7vdZ6Z+laMU/TC5fR0YVmqZqezoNVgswQELxsVmaszNg66ieOP4QC8/SOtd+XM1TV8IcOYv0w08qV1i8pM/a1GLr2xufM72BjCR45PWpXGv0wOIrBM1TIXyq2WMICPYfVmYsqtdfcXx5pvO8hvyJXTg2apmoc2LdphcUIrKVoIAgLnxTUeas0ycdRPI/4W3MH0nrUDmT6zU8IT+XM0w18qTVR53hAU3jcrM5aDIr9UEDRzOeco+FynctZSKvlSDzJ9ZETwhp8EMFprVmyQSynjuz012wfwt5XFdGJxLYG+/hDnw2GdM718qXVYlh0lnxiOnia3UMp5AMkh5XO2lV+WZ8q1cpPxQsiSjUNktRtCAIAgCAx6+qbTwzTP1NijfI7maL1kxqucjU+TF7ka1XL8HONZUOnllmd60sj5He85xJ+atTGo1qNT4Ks9yucrl+T60nqn3vsF47uZM7GIszUEBk2bSmoqIIB/myxx6ttznAFYyO0tV3g2Rs1vRvk6RjYGgNGoNAaByABVNVqWpOh+kAQBAQ/GlZ3CLMfIBe+me2YcuTfku8Df0Luy+TTNTycWPj1QqvgpNWArwQE5xQ0mctCWW7VBTuPxPcAPDKUdmb6RInlSSyxtZFXwhcagicCAqrHLW3y0dMD6kb5nD2uOSPpKmcrZ+1zvwQ+aP6tb+T8Ym6TKqKucj9nEyMH2vdefpC9zR/7GtPMrb+5zi2FCkyEBX+OKsyKSmgB1zTl59yNv5c3qUnljKyK7whG5m+kaN8qVGpsgwgCA6HwWpOD2fRRcbaePK94i8+JKq+IfrlcvstMDdMbU9G1Wk2hAc+4UzurbUq3M9J0tSYoxy3ERtHgFZsO1I4W18FaxC/qTLTzQu/B2yI7PpIaZl3oNve4fvyH1nHpVenlWV6uUsEMSRMRqGzWo2hAaK2sLrNoHFk04zo2xRgyPHPds6V0RYWWVKtToc8uKijWjl6mikxpWaD6MVS4cuQwfNy6UyyXyhzrmUSeT2HGjZrj6UdQz2ljXfIouWSp2VAmZRL5NxZ2G1k1JDWVTWuOxswdEb+dwuWh+DmZ3b/BvZjIX9EcavGpaohs3NNN7qt4jBBvGbHpOPNqA6Vty+LVLVfg05hLpionyUwp8gDLpPVPvfYLB3c2s7GIszUEBKMWtHn7Wpj+7CHzO+FpA8SFx49+mBffQ7cAzVMnovRV0sIQBAEB8K6mbPDLC71ZY3Ru5nC5ZMcrXI5Pgxc1HNVFOb6uB0MssTtTopHxuH9TXEH5K1tdqRFT5Kq9ulyp4PkvTEtnE3R5NNVTka5Jmxg/0sbf83KFzR9Xo30TeWMoxXeVLDUWSYQFFYyKzP2tU67xFkQD4W6/ElWPAs0wJ76lex79Uy+ie4o6PN2c+U7aid7vhb6I8Q7rUZmT6y08ISOXM0xV8qThR5IBAU9jfrMuuhh/kQAn2Oeb/AJAKcyxlI1d5Ug8zdWRG+EIIpIjQgMyxqU1FXSw3X52eKM8xeAfBYSu0sV3hFNsLdUjU9nR7QAABsAuCqhaT1AYlq1Qp6aomOyKGSTstJWcbdT0b5Uwe7S1VKQwCiz9r0WVr/wAV0rudrHO+YVhxi6YHUK/g01TtqX0q2WMIDW4R1MkFDWTR35yOnley7icGm49G3oW2BqOkai9qmqZytjcqeFOdnuLiXEkucSSSbySdpJVpRKFXVa9zxDwIAgP26Z7mtYXOLGX5DS4lrb9tw4l5RK1MlcqpQ/C9MTLpPVPP9gsHdzazsYizNQQFlYmaO+SuqCPVbFC0+0kud8m9aic0f0a0l8rb9zi0lDkuEBF7Kt3OWzaVET6LIoTEP6mt/wAT6x1Lskgph2P/ANnJHNWdzP8ARKFxnWEBSGM+z+D2pI4C5tSxs45Lze13i3xVhy+TVCieOhX8wj0zV89SJLtOEvjF5R5iyaNv70jXTO53uJHhcOhVvGv1TuLJg2aYWoSRcp1H4leGNc47GtLjzAXr1EqtDxVohzdaFQZ555jtllkkPxOJ+6tbG6WongqsjtTlXypfmCNHwazqKK64tgYXe870j4lVrEv1yuX2WXDs0xNT0bhaDcEBSOGVlWhVWlWzNpKhzHS5LHCJ5BYxoYCNXI1WHCyxMha1XIQGKikfK5yNU02jdpblU9y/8LfuIrkOfbS2qNG7S3Kp7l/4TcRXINtLapI8XuDtW204JJqeaOOEPkypI3MblAXAXnnXJjcQxYVRqotTrwWHekqK5FShcigicCAiuMyszFlVAB1zFkI+I3nwBXZgGapk9dTjxz9MK++hWOLqcR2vRk6g50kfS6NwHjcpjHNrA4iMCtJ2l8KtljCA/L2hwLSAQQQQdYIO0ICr8J8WcmU+agILXEk0zyGlvsY7Zd7D1qYw+ZJSkv8AJEYjLlrWP+Cvq+z6ilfm54nxP/he0tv5uXoUoyRr0q1akW+NzFo5KGMsjAIAgCAy6T1T732Cwd3NrOxiLM1BAXXiqo81ZbJLrjUSySc4DsgfSq/mL6zU8Fgy9lIUXyTFcJ3HhN2viG1AUVY1uFluNrCfRlq3B/8AtSOLfAEdSscsFcPo8JwV6Kf/APTr8ryXqFXCwnqAr7HDZ+XS09UBrglzbjyRvH5aOtSeWSUerfJG5myrEd4KmjjL3NY0XucQ1oG0km4KbVaJVSERFVaIdJ0VOIYoohsjjYwfCAFU3O1OVS1tTSiIfdYmRo8Nq3g1mVsgNzjC6NvEcp/oD6r+hdGEZrmans0Yp+iJy+iibKpTUVNNCP8ANmij6HOAKscjtLFd4QrkTdT0b5U6Qa0NAA1AAAD2BVQtR+kAQBAEAQBAEAQFa45qy6Oip+Nz5JiPY0ZI+oqWytnVzvwRWaO/a1pWNPO+KRkrDkvjc17HcjgbwpdzUclFIhrlatUOgcGLehtOmZOwgPuyZo7/AEo5OMEcnIqziIHQv0r+CzQTNlZqQ260G4IAgPhV0cNQwxyxskYdrZGhw8Vk17mrVq0MXNRyUVCA4SYsoZA6Shdmn6zmHkuid7GuOtviFJQZk5OknX2R0+XNXrH09FYV1FNTSvhmY6ORhucxwuP/ANHtUwx7XpqavQh3scxdLk6mOsjAIDLpPVPvfYLB3c2s7GIszUEPTozB+k4NRUkH8uCNp58kX+N6q0z9cjney0wt0sRvo2C1Gw1mE1XwagrJthZBIR7xFw8SFtgZrka32ap3aY3L6Odhq6FaSrnQ2ClocMs+knvvc6Fof/uNGS7xBVXxEf6crm+yz4d+uNrvRtlpNxq8JrP4ZQ1cHG+F+R/uAXt8QFuw8miRrvZqnZrjVvopPAqjz9qUUZGyYPcOTNgv/tVgxb9MLl9FfwjdUzUOgFWSyhAQLHBWZuhghG2ee8j+lgvPiWqSyxlZFd4QjsyfSNG+VIVizpM9asB4oWyTH4RcPFwUhj36YV99CPwDNUyei8lXSwhAeFwG3VzoDzLbyjrCUFRlt5R1hKCoy28o6wlBU9BvQHqAIClMa1XnbULL9UEEcXMdbj9SsGXNpDXypAZi6s1PCEOXccBn2Na9TQSiankLH7HDax7eRw4wtcsTJW6XIbYpnxO1NUtHB/GXRzhrKppp5dheL3QOPPtb09ah5sue3qzqn9kxDmLHdH9F/om9PURzND43skY7WHMcHNPSFHOarVoqEgjkclUPqvD0IAgIrh/gyy0aVz2NHCoGl8TgNbwNZYeW/i9q7MHiVifReynHjMOkrOndCjVYivBDwy6T1T732Cwd3NrOxiLM1Gywbo+E11HDxPnjyvcBvd4ArVO/RG53o3YdmuVrfZ0SFVi0HqAhmNerzdlujv1zzRM5w12WfpC78ubWavhDhzB1IaeSllPlfLXxOWjlQVNKTrikErByMeLj4jxULmcdHI/yTeWSVYrPBYqiyTCArnBWwuD4Q2ibvQhY6SLmnN46hlDoUpiJ9WFb7/4RmHg04ly//dSxlFkmEBUOOGsy62ngB/YQFx9jpDf8mtU5ljKRq7yvBCZm+r0b4QzMTVHe+tqSNjWQNPOcp3yateaP6Nb+TZlbPud+C0lDkuEBXGOWsuho6cHXJI+Uj2MFw8XKVytn7nOIvM30a1pVSmiGCAXLwHR1h0nBqSlh/lQRsPOGi/xVVldrervZaom6WI30Zy1mZ4gOdcI6zhNdWTcT6iUt9wOIb4AK0wM0Rtb6KviH6pXL7NctppCAIDMs21Kqjdl080kTtpyHXA842HpWEkTJEo5KmyOV8a1atCycEMY+feynrQ1j3kNZUM1Mc46gHt4r+UauZROJy/SmqP8AglsNmGpdMn8ljqKJQIAgOeMKqUU9oVsQFzWTvuHICbx81aMO7VE1fRWMS3TK5PZqluNBl0nqnn+wWDu5tZ2MRZmomeKijztp5y7VBDJJzONzR9RXBmL6Q08qSGXNrLXwhdKgCeCAq3HNV3voacHYySZw5yGt+TlMZWzo5xEZo77WlaqWIglGLe0eC2pBebmTh1O7k9K4t/5Bq48dHrhX11O3ASaJk99C9FXSwhAfBlLG2WSYD/EkYxjzytYXZP1FZK5VajTHSlan3WJkEBQGHNZwi1K1994EubbzRgM/tKs2EZphahW8Y7VM5SzcVNHmrLa8jXUTSS/CLmD6fFRGYv1TU8IS2Xs0w18kyXAdwQFMY2avO2kIwdUEDGcziS4/MKfy1lIa+VIHMnVlp4QhS7yPCA2eDNHwmvo4eJ87L/dBvPgCtWIfoic70b8OzXK1vs6JVWLOEBr7fq+DUVXN/LgkcOfJN3jctsLNcjW+zXM7SxXejnMlWkqwQ8CAIAgPQCSANpNwA23oeodJWc14ggEn7QRRh9+3LyRf4qpvpqWha2V0pUyViZBAc+4aTCS1K9w2Z9w7Nw+ys2FSkLU9Faxa1md/s0q6DmMuk9U8/wBgsHdzazsYizNRamJmkuhrai7W6VkIPsa3KP1hQ2aP/c1v5JrLGftc4shRRKBAUdjNq89as44oWxwjobefFxViwDNMCeyvY9+qZfRFF2HEfuGV0b2PabnMc17SOJwN4K8VEVKKZNVUWqHR9l1raqngqG+rNG2Qey8awqrIxWOVq/BaY3o9qOT5MpYGYQBAfCtqBDDLKdkcb3n4QSsmN1ORDFy6UVTm2WR0jnPOtz3FxPGXE3lWxEolEKqqqq1U6IwdpOD0NHDxx08YPvZIJ8SVVp365HO9lohbpja30bFajYeFAc8YUVfCbQrZtodUSBvuNdkt8AFaMOzRE1PRWMS/VK5fZq1uNAQEzxUUedtMSXaqeGR/M5wyB9RXBmL6Q08qSGXMrLXwhdKgCeCAh+NOszNlyMv1zyRxD2i/KP0ruy9mqZF8HFj36YVTyVfgVZYrrRpoXNDow7OytOsGNmsg+w6h0qYxcv6cSuTuQ+Ei/UlRF7FiWzixopyX08j6Zx15F2chv9gOsdai4sykb0clSUly6N3VvQitZixtOMnNugmbxEPLHdTh912NzKJe9UON2Wyp2opr3YBWyP8ASk80sV31LbvoLuTUuBntPvTYubYkOuKOMcskrdXZvWLswgT5qZNy+ZfgmuC2LqCjkZPUPE8zCHMYG3QsdxHXrcQo/EZg6RNLEon9khh8A2NdTuq/0TpRxIBAYNs2jHRU09S8+jEwuu/idsa3pNwWyKNZHo1Pk1yyJGxXL8HOksrpHOe43ue4vceVxN5VpRKJRCrqtVqp+F6YmXSeqef7BYO7m1nYxFmai9cXFHmLKpeWUOnPxnV4XKuY5+qdfXQsmCZphQk65DqPCbgTya0BzhbNVwiqqpr787PK8H2Fxu8Lla4m6WI3whVpnapFd7MNZmoIC5cU1o56zzATe6llc3/1vJc3xyh0KBzKPTLq8k/l0mqLT4Juo87wgCAjWMWszFk1Z/ekDYW873AHwyupdeBZqnb/ACcuNfphcUxg/ScIraSHiknjafdyhf4Xqemfojc70QMDNcjW+zosKrFoPUBhW3VinpKqc/5UEr+kNJC2RN1vRvlTCV2liu8Ic4kkkk7Sbzzq1FVU8Q8CAtPEzR3R1tQf33xwt5mgud9TepQ+aP6tb+SZytn7XOLJUSSoQFX45qv0qGnHEJJnDqa3+5TGVt+5xEZo77WnuJuzv/LrCOSmYepz/wCxeZpJ9rPye5ZH3f8Ags9RBLBAEAQBAEB855mRMdI9zWMYC5z3HJa1o2kleoiuWiHiqiJVSmcYWF//AFKQU8BIpInX37M/J/FzDi61PYLCfpJqd3X+iCxuL/VXS3sn9kNXeR4QGXSeqfe+wWDu5tZ2MVovIF915uvOwLNTWncvWz8KbGggghFbDkxRRxAXnY1oA4vYq4/DTucrtK9SxsxELWoiOToZGmVkb7D1n8LHaTWqZbqG5DBt3DOzeCVWaq4nzGCQRtaTeXlpAu6StkODl/UTU1aVNcuLi0LpclaFHqwldCAICYYs7cioKyQTyCOGeK5z3X5Ie03tv/5DpXDj4XSRppTqh34CZsb1Ry9FLO0ysjfYes/hRG0mtUl91Dcg0ysjfYes/hNpNao3UNyDTKyN9h6z+E2k1qjdQ3IQnGjhHSVdPTQU07JRnTJJkE6rm3C/rKkMvw72OVz0oR+YYhj2I1q1I3i+qKaC0op6iVsUcLJHBzzcC8tyQP8AkV1Y1r3RK1iVqcuCVrZUc5aULa0ysjfYes/hQu0mtUmt1Dcg0ysjfYes/hNpNao3UNyEew9wsoJrNnhp6mOWWYsZksJJyMoFx6gunB4WRsqK5KIhzYzFRrEqNVFVSolOEEEAQFt4AW9ZlFZsMUtVEyVznySMcTe0lxuB1cgChMbBLJKqo1aE5g5oo4kRXJUkemVkb7D1n8Ll2k1qnVuobkGmVkb7D1n8JtJrVG6huQqfGHa0ddaMkkTw+FkccUb2+q4AXm7pcVNYKJY4kR3chcbKkktU7G2wOw9hs6mZSyUzixrnOMkTgXOLjeSWm758S0YrAulfrRxvw2ObEzQqE4ocP7Hn/wBRmj/DOxzLunZ4qPfgZ2/Ff9EgzGwu+af7N1T2xRSi+Opgf7srD91zuhkb3apvSVi9lQy2ysOsOaRyggrCimdT5yVcLPWkjb7z2j5leo1y9kCuRO6muq8KLMgvy6yAEcTZA93U29bW4aV3Zqmp2Iib3chGLWxo0UYIpopJ3cTnjNRX9PpeC648sev3rQ45MyjT7UqV7hDhTXWmf8aS6MG8QRXsiHRfrPPepSHCxw/anXz8kZNipJfuXp4NIug5ggCAy6T1Tz/YLB3c2s7GIszUEAQBAEAQBAEAQBAEAQBAEAQBAEAQBAEAQBAEAQBAEPT0OPKetAeE3oeBAEAQBAEAQGXSeqfe+wWDu5tZ2L10PsjcafsKubua5SxbaG1BohZG40/YTdzXKNtDag0QsjcafsJu5rlG2htQaH2RuNP2E3c1yjbQ2oND7I3Gn7Cbua5RtobUGh9kbjT9hN3Nco20NqDRCyNxp+wm7muUbaG1BofZG40/YTdzXKNtDag0PsjcafsJu5rlG2htQaH2RuNP2E3c1yjbQ2oND7I3Gn7Cbua5RtobUGh9kbjT9hN3Nco20NqDQ+yNxp+wm7muUbaG1BofZG40/YTdzXKNtDag0PsjcafsJu5rlG2htQaH2RuNP2E3c1yjbQ2oND7I3Gn7Cbua5RtobUGh9kbjT9hN3Nco20NqDRCyNxp+wm7muUbaG1BohZG40/YTdzXKNtDag0QsjcafsJu5rlG2htQaH2RuNP2E3c1yjbQ2oND7I3Gn7Cbua5RtobUGh9kbjT9hN3Nco20NqDQ+yNxp+wm7muUbaG1BofZG40/YTdzXKNtDag0QsjcafsJu5rlG2htQaH2RuNP2E3c1yjbQ2oNELI3Gn7Cbua5RtobUGiFkbjT9hN3Nco20NqDRCyNxp+wm7muUbaG1BofZG40/YTdzXKNtDag0QsjcafsJu5rlG2htQaIWRuNP2E3c1yjbQ2oejBGyRsooOwm6muUbWG1DdrnN4QBAEAQBAEAQBAEAQBAEAQBAEAQBAEAQBAEAQBAEAQBAEAQBAEAQBAEAQBAEAQBAEAQBAEAQBAEAQBAEAQBAEAQBAEAQBAEAQBAEAQBAEAQBAEAQBAEAQBAEAQBAEAQBAEAQBAEAQBAEAQBAEAQBAEAQBAEAQBAEAQBAEAQBAEAQBAEAQBAEAQBAEAQBAEAQBAEAQBAEAQBAEAQBAEAQBAEAQBAEAQBAEAQBAeID1Af/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descr="jsnajhws.png"/>
          <p:cNvPicPr>
            <a:picLocks noChangeAspect="1"/>
          </p:cNvPicPr>
          <p:nvPr/>
        </p:nvPicPr>
        <p:blipFill>
          <a:blip r:embed="rId2" cstate="print"/>
          <a:stretch>
            <a:fillRect/>
          </a:stretch>
        </p:blipFill>
        <p:spPr>
          <a:xfrm>
            <a:off x="0" y="0"/>
            <a:ext cx="9143999"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88950"/>
            <a:ext cx="8229600" cy="725488"/>
          </a:xfrm>
        </p:spPr>
        <p:txBody>
          <a:bodyPr>
            <a:normAutofit fontScale="90000"/>
          </a:bodyPr>
          <a:lstStyle/>
          <a:p>
            <a:pPr algn="l"/>
            <a:r>
              <a:rPr lang="en-GB" b="1" dirty="0" err="1" smtClean="0"/>
              <a:t>Healthwatch</a:t>
            </a:r>
            <a:r>
              <a:rPr lang="en-GB" b="1" dirty="0" smtClean="0"/>
              <a:t/>
            </a:r>
            <a:br>
              <a:rPr lang="en-GB" b="1" dirty="0" smtClean="0"/>
            </a:br>
            <a:endParaRPr lang="en-GB" dirty="0" smtClean="0"/>
          </a:p>
        </p:txBody>
      </p:sp>
      <p:sp>
        <p:nvSpPr>
          <p:cNvPr id="32771" name="Content Placeholder 2"/>
          <p:cNvSpPr>
            <a:spLocks noGrp="1"/>
          </p:cNvSpPr>
          <p:nvPr>
            <p:ph idx="1"/>
          </p:nvPr>
        </p:nvSpPr>
        <p:spPr>
          <a:xfrm>
            <a:off x="457200" y="1412776"/>
            <a:ext cx="8229600" cy="4968552"/>
          </a:xfrm>
        </p:spPr>
        <p:txBody>
          <a:bodyPr>
            <a:normAutofit/>
          </a:bodyPr>
          <a:lstStyle/>
          <a:p>
            <a:pPr>
              <a:buNone/>
            </a:pPr>
            <a:endParaRPr lang="en-GB" sz="2400" dirty="0" smtClean="0"/>
          </a:p>
          <a:p>
            <a:pPr>
              <a:buNone/>
            </a:pPr>
            <a:r>
              <a:rPr lang="en-GB" sz="2800" dirty="0" err="1" smtClean="0"/>
              <a:t>Healthwatch</a:t>
            </a:r>
            <a:r>
              <a:rPr lang="en-GB" sz="2800" dirty="0" smtClean="0"/>
              <a:t>  launching in October 2012 is the new independent consumer champion created to gather and represent the views of the public. It:</a:t>
            </a:r>
          </a:p>
          <a:p>
            <a:pPr lvl="1">
              <a:buFont typeface="Wingdings" pitchFamily="2" charset="2"/>
              <a:buChar char="q"/>
            </a:pPr>
            <a:r>
              <a:rPr lang="en-GB" sz="2800" b="1" dirty="0" smtClean="0"/>
              <a:t>plays a role at both national and local level.</a:t>
            </a:r>
          </a:p>
          <a:p>
            <a:pPr lvl="1">
              <a:buFont typeface="Wingdings" pitchFamily="2" charset="2"/>
              <a:buChar char="q"/>
            </a:pPr>
            <a:r>
              <a:rPr lang="en-GB" sz="2800" b="1" dirty="0" smtClean="0"/>
              <a:t>will be independent of Government through its constitution as a committee of the Care Quality Commission (CQC).</a:t>
            </a:r>
            <a:endParaRPr lang="en-GB" sz="2000" dirty="0" smtClean="0"/>
          </a:p>
          <a:p>
            <a:pPr>
              <a:buNone/>
            </a:pPr>
            <a:endParaRPr lang="en-GB" dirty="0" smtClean="0"/>
          </a:p>
        </p:txBody>
      </p:sp>
      <p:pic>
        <p:nvPicPr>
          <p:cNvPr id="32772" name="Picture 6" descr="nhs colour"/>
          <p:cNvPicPr>
            <a:picLocks noChangeAspect="1" noChangeArrowheads="1"/>
          </p:cNvPicPr>
          <p:nvPr/>
        </p:nvPicPr>
        <p:blipFill>
          <a:blip r:embed="rId2" cstate="print"/>
          <a:srcRect/>
          <a:stretch>
            <a:fillRect/>
          </a:stretch>
        </p:blipFill>
        <p:spPr bwMode="auto">
          <a:xfrm>
            <a:off x="7524750" y="476250"/>
            <a:ext cx="1228725" cy="51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normAutofit/>
          </a:bodyPr>
          <a:lstStyle/>
          <a:p>
            <a:pPr marL="273050" indent="-7938">
              <a:buNone/>
            </a:pPr>
            <a:r>
              <a:rPr lang="en-GB" sz="3200" b="1" dirty="0" smtClean="0"/>
              <a:t>In October 2012 it was agreed by NHS England that communication aids/specialised AAC services should be included in the list of 143 specialised services that they will commission directly. </a:t>
            </a:r>
          </a:p>
        </p:txBody>
      </p:sp>
      <p:pic>
        <p:nvPicPr>
          <p:cNvPr id="4" name="Picture 3" descr="nhsengland_logo.png"/>
          <p:cNvPicPr>
            <a:picLocks noChangeAspect="1"/>
          </p:cNvPicPr>
          <p:nvPr/>
        </p:nvPicPr>
        <p:blipFill>
          <a:blip r:embed="rId2" cstate="print"/>
          <a:stretch>
            <a:fillRect/>
          </a:stretch>
        </p:blipFill>
        <p:spPr>
          <a:xfrm>
            <a:off x="5940152" y="4437112"/>
            <a:ext cx="2784434" cy="173370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51520" y="2780928"/>
            <a:ext cx="6400800" cy="1752600"/>
          </a:xfrm>
        </p:spPr>
        <p:txBody>
          <a:bodyPr>
            <a:normAutofit/>
          </a:bodyPr>
          <a:lstStyle/>
          <a:p>
            <a:pPr algn="l"/>
            <a:r>
              <a:rPr lang="en-GB" sz="5400" dirty="0" smtClean="0"/>
              <a:t>Any </a:t>
            </a:r>
            <a:r>
              <a:rPr lang="en-GB" sz="5400" dirty="0" err="1" smtClean="0"/>
              <a:t>quEstions</a:t>
            </a:r>
            <a:r>
              <a:rPr lang="en-GB" sz="5400" dirty="0" smtClean="0"/>
              <a:t>?</a:t>
            </a:r>
            <a:endParaRPr lang="en-GB" sz="5400" dirty="0"/>
          </a:p>
        </p:txBody>
      </p:sp>
      <p:sp>
        <p:nvSpPr>
          <p:cNvPr id="4" name="Title 3"/>
          <p:cNvSpPr>
            <a:spLocks noGrp="1"/>
          </p:cNvSpPr>
          <p:nvPr>
            <p:ph type="ctrTitle"/>
          </p:nvPr>
        </p:nvSpPr>
        <p:spPr/>
        <p:txBody>
          <a:bodyPr/>
          <a:lstStyle/>
          <a:p>
            <a:endParaRPr lang="en-GB"/>
          </a:p>
        </p:txBody>
      </p:sp>
      <p:pic>
        <p:nvPicPr>
          <p:cNvPr id="6" name="Picture 5" descr="imagesCAF1P6HR.jpg"/>
          <p:cNvPicPr>
            <a:picLocks noChangeAspect="1"/>
          </p:cNvPicPr>
          <p:nvPr/>
        </p:nvPicPr>
        <p:blipFill>
          <a:blip r:embed="rId2" cstate="print"/>
          <a:stretch>
            <a:fillRect/>
          </a:stretch>
        </p:blipFill>
        <p:spPr>
          <a:xfrm>
            <a:off x="5940152" y="3068960"/>
            <a:ext cx="2000250"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CRG</a:t>
            </a:r>
            <a:endParaRPr lang="en-GB" dirty="0"/>
          </a:p>
        </p:txBody>
      </p:sp>
      <p:sp>
        <p:nvSpPr>
          <p:cNvPr id="3" name="Content Placeholder 2"/>
          <p:cNvSpPr>
            <a:spLocks noGrp="1"/>
          </p:cNvSpPr>
          <p:nvPr>
            <p:ph sz="quarter" idx="1"/>
          </p:nvPr>
        </p:nvSpPr>
        <p:spPr/>
        <p:txBody>
          <a:bodyPr/>
          <a:lstStyle/>
          <a:p>
            <a:pPr>
              <a:buNone/>
            </a:pPr>
            <a:r>
              <a:rPr lang="en-GB" b="1" dirty="0" smtClean="0"/>
              <a:t>Clinical Reference Group (CRG)</a:t>
            </a:r>
          </a:p>
          <a:p>
            <a:pPr>
              <a:buNone/>
            </a:pPr>
            <a:endParaRPr lang="en-GB" b="1" dirty="0" smtClean="0"/>
          </a:p>
          <a:p>
            <a:pPr>
              <a:buNone/>
            </a:pPr>
            <a:r>
              <a:rPr lang="en-GB" dirty="0" smtClean="0"/>
              <a:t>	Complex Disability Equipment</a:t>
            </a:r>
          </a:p>
          <a:p>
            <a:pPr>
              <a:buNone/>
            </a:pPr>
            <a:endParaRPr lang="en-GB" dirty="0" smtClean="0"/>
          </a:p>
          <a:p>
            <a:pPr>
              <a:buNone/>
            </a:pPr>
            <a:r>
              <a:rPr lang="en-GB" dirty="0" smtClean="0"/>
              <a:t>		AAC Services</a:t>
            </a:r>
          </a:p>
          <a:p>
            <a:pPr>
              <a:buNone/>
            </a:pPr>
            <a:r>
              <a:rPr lang="en-GB" dirty="0" smtClean="0"/>
              <a:t>		Prosthetics</a:t>
            </a:r>
          </a:p>
          <a:p>
            <a:pPr>
              <a:buNone/>
            </a:pPr>
            <a:r>
              <a:rPr lang="en-GB" dirty="0" smtClean="0"/>
              <a:t>		Environmental Services</a:t>
            </a:r>
          </a:p>
          <a:p>
            <a:pPr>
              <a:buNone/>
            </a:pPr>
            <a:r>
              <a:rPr lang="en-GB" dirty="0" smtClean="0"/>
              <a:t>		Wheelchair Services</a:t>
            </a:r>
          </a:p>
          <a:p>
            <a:pPr>
              <a:buNone/>
            </a:pPr>
            <a:endParaRPr lang="en-GB" dirty="0" smtClean="0"/>
          </a:p>
          <a:p>
            <a:pPr>
              <a:buNone/>
            </a:pPr>
            <a:endParaRPr lang="en-GB" dirty="0"/>
          </a:p>
        </p:txBody>
      </p:sp>
      <p:pic>
        <p:nvPicPr>
          <p:cNvPr id="4" name="Picture 3" descr="nhsengland_logo.png"/>
          <p:cNvPicPr>
            <a:picLocks noChangeAspect="1"/>
          </p:cNvPicPr>
          <p:nvPr/>
        </p:nvPicPr>
        <p:blipFill>
          <a:blip r:embed="rId2" cstate="print"/>
          <a:stretch>
            <a:fillRect/>
          </a:stretch>
        </p:blipFill>
        <p:spPr>
          <a:xfrm>
            <a:off x="5940152" y="4149080"/>
            <a:ext cx="2784434" cy="173370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AAC SUBGROUP</a:t>
            </a:r>
            <a:endParaRPr lang="en-GB" dirty="0"/>
          </a:p>
        </p:txBody>
      </p:sp>
      <p:sp>
        <p:nvSpPr>
          <p:cNvPr id="3" name="Content Placeholder 2"/>
          <p:cNvSpPr>
            <a:spLocks noGrp="1"/>
          </p:cNvSpPr>
          <p:nvPr>
            <p:ph sz="quarter" idx="1"/>
          </p:nvPr>
        </p:nvSpPr>
        <p:spPr/>
        <p:txBody>
          <a:bodyPr>
            <a:normAutofit fontScale="92500" lnSpcReduction="20000"/>
          </a:bodyPr>
          <a:lstStyle/>
          <a:p>
            <a:pPr>
              <a:buNone/>
            </a:pPr>
            <a:r>
              <a:rPr lang="en-GB" dirty="0" smtClean="0"/>
              <a:t>Members of the AAC Subgroup:</a:t>
            </a:r>
          </a:p>
          <a:p>
            <a:pPr>
              <a:buNone/>
            </a:pPr>
            <a:endParaRPr lang="en-GB" dirty="0" smtClean="0"/>
          </a:p>
          <a:p>
            <a:pPr>
              <a:buFont typeface="Wingdings" pitchFamily="2" charset="2"/>
              <a:buChar char="q"/>
            </a:pPr>
            <a:r>
              <a:rPr lang="en-GB" dirty="0" smtClean="0"/>
              <a:t>	Sally Chan (Chair)</a:t>
            </a:r>
          </a:p>
          <a:p>
            <a:pPr>
              <a:buFont typeface="Wingdings" pitchFamily="2" charset="2"/>
              <a:buChar char="q"/>
            </a:pPr>
            <a:r>
              <a:rPr lang="en-GB" dirty="0" smtClean="0"/>
              <a:t>	Anna Reeves (Vice-Chair)</a:t>
            </a:r>
          </a:p>
          <a:p>
            <a:pPr>
              <a:buFont typeface="Wingdings" pitchFamily="2" charset="2"/>
              <a:buChar char="q"/>
            </a:pPr>
            <a:r>
              <a:rPr lang="en-GB" dirty="0" smtClean="0"/>
              <a:t>	Cathy Harris (Chair of CM)</a:t>
            </a:r>
          </a:p>
          <a:p>
            <a:pPr>
              <a:buFont typeface="Wingdings" pitchFamily="2" charset="2"/>
              <a:buChar char="q"/>
            </a:pPr>
            <a:r>
              <a:rPr lang="en-GB" dirty="0" smtClean="0"/>
              <a:t>	Alexis </a:t>
            </a:r>
            <a:r>
              <a:rPr lang="en-GB" dirty="0" err="1" smtClean="0"/>
              <a:t>Egerton</a:t>
            </a:r>
            <a:endParaRPr lang="en-GB" dirty="0" smtClean="0"/>
          </a:p>
          <a:p>
            <a:pPr>
              <a:buFont typeface="Wingdings" pitchFamily="2" charset="2"/>
              <a:buChar char="q"/>
            </a:pPr>
            <a:r>
              <a:rPr lang="en-GB" dirty="0" smtClean="0"/>
              <a:t>	Simon Judge</a:t>
            </a:r>
          </a:p>
          <a:p>
            <a:pPr>
              <a:buFont typeface="Wingdings" pitchFamily="2" charset="2"/>
              <a:buChar char="q"/>
            </a:pPr>
            <a:r>
              <a:rPr lang="en-GB" dirty="0" smtClean="0"/>
              <a:t>	Gary </a:t>
            </a:r>
            <a:r>
              <a:rPr lang="en-GB" dirty="0" err="1" smtClean="0"/>
              <a:t>Derwent</a:t>
            </a:r>
            <a:endParaRPr lang="en-GB" dirty="0" smtClean="0"/>
          </a:p>
          <a:p>
            <a:pPr>
              <a:buFont typeface="Wingdings" pitchFamily="2" charset="2"/>
              <a:buChar char="q"/>
            </a:pPr>
            <a:r>
              <a:rPr lang="en-GB" dirty="0" smtClean="0"/>
              <a:t>	Judith de Ste Croix</a:t>
            </a:r>
          </a:p>
          <a:p>
            <a:pPr>
              <a:buFont typeface="Wingdings" pitchFamily="2" charset="2"/>
              <a:buChar char="q"/>
            </a:pPr>
            <a:r>
              <a:rPr lang="en-GB" dirty="0" smtClean="0"/>
              <a:t>	</a:t>
            </a:r>
            <a:r>
              <a:rPr lang="en-GB" dirty="0" err="1" smtClean="0"/>
              <a:t>Jemma</a:t>
            </a:r>
            <a:r>
              <a:rPr lang="en-GB" dirty="0" smtClean="0"/>
              <a:t> Newman</a:t>
            </a:r>
          </a:p>
          <a:p>
            <a:pPr>
              <a:buNone/>
            </a:pPr>
            <a:r>
              <a:rPr lang="en-GB" dirty="0" smtClean="0"/>
              <a:t>	</a:t>
            </a:r>
            <a:endParaRPr lang="en-GB" dirty="0"/>
          </a:p>
        </p:txBody>
      </p:sp>
      <p:pic>
        <p:nvPicPr>
          <p:cNvPr id="4" name="Picture 3" descr="170px-Patient_Operated_Selector_Mechanism.jpg"/>
          <p:cNvPicPr>
            <a:picLocks noChangeAspect="1"/>
          </p:cNvPicPr>
          <p:nvPr/>
        </p:nvPicPr>
        <p:blipFill>
          <a:blip r:embed="rId2" cstate="print"/>
          <a:stretch>
            <a:fillRect/>
          </a:stretch>
        </p:blipFill>
        <p:spPr>
          <a:xfrm>
            <a:off x="5436096" y="1700808"/>
            <a:ext cx="3005691" cy="396044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Autofit/>
          </a:bodyPr>
          <a:lstStyle/>
          <a:p>
            <a:r>
              <a:rPr lang="en-GB" sz="4400" dirty="0" smtClean="0"/>
              <a:t>The new NHS Commissioning Framework</a:t>
            </a:r>
            <a:endParaRPr lang="en-GB" sz="4400" dirty="0"/>
          </a:p>
        </p:txBody>
      </p:sp>
      <p:sp>
        <p:nvSpPr>
          <p:cNvPr id="2" name="Title 1"/>
          <p:cNvSpPr>
            <a:spLocks noGrp="1"/>
          </p:cNvSpPr>
          <p:nvPr>
            <p:ph type="ctrTitle"/>
          </p:nvPr>
        </p:nvSpPr>
        <p:spPr/>
        <p:txBody>
          <a:bodyPr/>
          <a:lstStyle/>
          <a:p>
            <a:r>
              <a:rPr lang="en-GB" dirty="0" smtClean="0"/>
              <a:t>NHS E</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Changes to Commissioning</a:t>
            </a:r>
            <a:r>
              <a:rPr lang="en-GB" dirty="0" smtClean="0">
                <a:solidFill>
                  <a:schemeClr val="accent1"/>
                </a:solidFill>
              </a:rPr>
              <a:t> - </a:t>
            </a:r>
            <a:r>
              <a:rPr lang="en-GB" b="1" dirty="0" smtClean="0">
                <a:solidFill>
                  <a:schemeClr val="accent1"/>
                </a:solidFill>
              </a:rPr>
              <a:t>Theory</a:t>
            </a:r>
            <a:endParaRPr lang="en-GB" dirty="0"/>
          </a:p>
        </p:txBody>
      </p:sp>
      <p:sp>
        <p:nvSpPr>
          <p:cNvPr id="3" name="Content Placeholder 2"/>
          <p:cNvSpPr>
            <a:spLocks noGrp="1"/>
          </p:cNvSpPr>
          <p:nvPr>
            <p:ph sz="quarter" idx="1"/>
          </p:nvPr>
        </p:nvSpPr>
        <p:spPr>
          <a:xfrm>
            <a:off x="301752" y="1527048"/>
            <a:ext cx="8503920" cy="4854280"/>
          </a:xfrm>
        </p:spPr>
        <p:txBody>
          <a:bodyPr>
            <a:normAutofit fontScale="77500" lnSpcReduction="20000"/>
          </a:bodyPr>
          <a:lstStyle/>
          <a:p>
            <a:pPr>
              <a:buFont typeface="Arial" pitchFamily="34" charset="0"/>
              <a:buChar char="•"/>
              <a:defRPr/>
            </a:pPr>
            <a:r>
              <a:rPr lang="en-GB" sz="2800" dirty="0" smtClean="0"/>
              <a:t>Government reforms were to create GP commissioning consortia called Clinical Commissioning Groups (CCGs). These were to replace Primary Care Trusts on 1</a:t>
            </a:r>
            <a:r>
              <a:rPr lang="en-GB" sz="2800" baseline="30000" dirty="0" smtClean="0"/>
              <a:t>st</a:t>
            </a:r>
            <a:r>
              <a:rPr lang="en-GB" sz="2800" dirty="0" smtClean="0"/>
              <a:t> April 2013.</a:t>
            </a:r>
          </a:p>
          <a:p>
            <a:pPr>
              <a:buFont typeface="Arial" pitchFamily="34" charset="0"/>
              <a:buChar char="•"/>
              <a:defRPr/>
            </a:pPr>
            <a:endParaRPr lang="en-GB" sz="2800" dirty="0" smtClean="0"/>
          </a:p>
          <a:p>
            <a:pPr>
              <a:buFont typeface="Arial" pitchFamily="34" charset="0"/>
              <a:buChar char="•"/>
              <a:defRPr/>
            </a:pPr>
            <a:r>
              <a:rPr lang="en-GB" sz="2800" dirty="0" smtClean="0"/>
              <a:t>The majority of health services were to be commissioned at a local CCG level.</a:t>
            </a:r>
          </a:p>
          <a:p>
            <a:pPr>
              <a:buNone/>
              <a:defRPr/>
            </a:pPr>
            <a:endParaRPr lang="en-GB" sz="2800" dirty="0" smtClean="0"/>
          </a:p>
          <a:p>
            <a:pPr>
              <a:buFont typeface="Arial" pitchFamily="34" charset="0"/>
              <a:buChar char="•"/>
              <a:defRPr/>
            </a:pPr>
            <a:r>
              <a:rPr lang="en-GB" sz="2800" dirty="0" smtClean="0"/>
              <a:t>NHS England was to commissioning specialist services. These are services that would not be viable to provide at individual CCG level because of low incidence and high cost.</a:t>
            </a:r>
          </a:p>
          <a:p>
            <a:pPr>
              <a:buNone/>
              <a:defRPr/>
            </a:pPr>
            <a:endParaRPr lang="en-GB" sz="2800" dirty="0" smtClean="0"/>
          </a:p>
          <a:p>
            <a:r>
              <a:rPr lang="en-GB" sz="2800" dirty="0" smtClean="0"/>
              <a:t>2012 / 13 was a period of huge activity in planning and lobbying for all types of NHS service. Communication Matters was instrumental in leading on such lobbying.</a:t>
            </a:r>
          </a:p>
          <a:p>
            <a:endParaRPr lang="en-GB" dirty="0"/>
          </a:p>
        </p:txBody>
      </p:sp>
      <p:pic>
        <p:nvPicPr>
          <p:cNvPr id="4" name="Picture 3" descr="CM.jpg"/>
          <p:cNvPicPr>
            <a:picLocks noChangeAspect="1"/>
          </p:cNvPicPr>
          <p:nvPr/>
        </p:nvPicPr>
        <p:blipFill>
          <a:blip r:embed="rId2" cstate="print"/>
          <a:stretch>
            <a:fillRect/>
          </a:stretch>
        </p:blipFill>
        <p:spPr>
          <a:xfrm>
            <a:off x="6732240" y="5497354"/>
            <a:ext cx="1296144" cy="77768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for AAC Services</a:t>
            </a:r>
            <a:endParaRPr lang="en-GB" dirty="0"/>
          </a:p>
        </p:txBody>
      </p:sp>
      <p:sp>
        <p:nvSpPr>
          <p:cNvPr id="3" name="Content Placeholder 2"/>
          <p:cNvSpPr>
            <a:spLocks noGrp="1"/>
          </p:cNvSpPr>
          <p:nvPr>
            <p:ph sz="quarter" idx="1"/>
          </p:nvPr>
        </p:nvSpPr>
        <p:spPr/>
        <p:txBody>
          <a:bodyPr>
            <a:normAutofit/>
          </a:bodyPr>
          <a:lstStyle/>
          <a:p>
            <a:pPr>
              <a:defRPr/>
            </a:pPr>
            <a:r>
              <a:rPr lang="en-GB" sz="2000" dirty="0" smtClean="0"/>
              <a:t>The report of the Communication Champion (2011) was an extremely detailed recommendation of how AAC services could and should work in a hub and spoke model. A detailed service specification for a hub was included in this work.</a:t>
            </a:r>
          </a:p>
          <a:p>
            <a:pPr>
              <a:defRPr/>
            </a:pPr>
            <a:endParaRPr lang="en-GB" sz="2000" dirty="0" smtClean="0"/>
          </a:p>
          <a:p>
            <a:pPr>
              <a:defRPr/>
            </a:pPr>
            <a:r>
              <a:rPr lang="en-GB" sz="2000" dirty="0" smtClean="0"/>
              <a:t>Based on the Communication Champion’s report, 90% of AAC services should be commissioned at a local level by spoke/local services, 10% at a national level by hub/specialist services. </a:t>
            </a:r>
          </a:p>
          <a:p>
            <a:pPr>
              <a:defRPr/>
            </a:pPr>
            <a:endParaRPr lang="en-GB" sz="2800" dirty="0" smtClean="0"/>
          </a:p>
          <a:p>
            <a:endParaRPr lang="en-GB" dirty="0"/>
          </a:p>
        </p:txBody>
      </p:sp>
      <p:pic>
        <p:nvPicPr>
          <p:cNvPr id="4" name="Picture 3" descr="OCC report.png"/>
          <p:cNvPicPr>
            <a:picLocks noChangeAspect="1"/>
          </p:cNvPicPr>
          <p:nvPr/>
        </p:nvPicPr>
        <p:blipFill>
          <a:blip r:embed="rId2" cstate="print"/>
          <a:stretch>
            <a:fillRect/>
          </a:stretch>
        </p:blipFill>
        <p:spPr>
          <a:xfrm>
            <a:off x="6516216" y="4005064"/>
            <a:ext cx="1728192" cy="24992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 for AAC Services Contd.</a:t>
            </a:r>
            <a:endParaRPr lang="en-GB" dirty="0"/>
          </a:p>
        </p:txBody>
      </p:sp>
      <p:sp>
        <p:nvSpPr>
          <p:cNvPr id="3" name="Content Placeholder 2"/>
          <p:cNvSpPr>
            <a:spLocks noGrp="1"/>
          </p:cNvSpPr>
          <p:nvPr>
            <p:ph sz="quarter" idx="1"/>
          </p:nvPr>
        </p:nvSpPr>
        <p:spPr>
          <a:xfrm>
            <a:off x="301752" y="1527048"/>
            <a:ext cx="5278360" cy="4572000"/>
          </a:xfrm>
        </p:spPr>
        <p:txBody>
          <a:bodyPr/>
          <a:lstStyle/>
          <a:p>
            <a:r>
              <a:rPr lang="en-GB" sz="2400" dirty="0" smtClean="0"/>
              <a:t>Local services to be funded  by  Clinical Commissioning Groups (CCGs), education and social care commissioners and overseen by Health and Wellbeing Boards that have been established in every Local Authority in England. </a:t>
            </a:r>
          </a:p>
          <a:p>
            <a:endParaRPr lang="en-GB" sz="2400" dirty="0" smtClean="0"/>
          </a:p>
          <a:p>
            <a:endParaRPr lang="en-GB" sz="2400" dirty="0" smtClean="0"/>
          </a:p>
          <a:p>
            <a:r>
              <a:rPr lang="en-GB" sz="2400" dirty="0" smtClean="0"/>
              <a:t>Specialist services to be funded by NHS England.</a:t>
            </a:r>
          </a:p>
          <a:p>
            <a:endParaRPr lang="en-GB" dirty="0"/>
          </a:p>
        </p:txBody>
      </p:sp>
      <p:pic>
        <p:nvPicPr>
          <p:cNvPr id="4" name="Picture 3" descr="nhsengland_logo.png"/>
          <p:cNvPicPr>
            <a:picLocks noChangeAspect="1"/>
          </p:cNvPicPr>
          <p:nvPr/>
        </p:nvPicPr>
        <p:blipFill>
          <a:blip r:embed="rId2" cstate="print"/>
          <a:stretch>
            <a:fillRect/>
          </a:stretch>
        </p:blipFill>
        <p:spPr>
          <a:xfrm>
            <a:off x="6228184" y="5085184"/>
            <a:ext cx="1558116" cy="970148"/>
          </a:xfrm>
          <a:prstGeom prst="rect">
            <a:avLst/>
          </a:prstGeom>
        </p:spPr>
      </p:pic>
      <p:pic>
        <p:nvPicPr>
          <p:cNvPr id="5" name="Picture 4" descr="CCGs.jpg"/>
          <p:cNvPicPr>
            <a:picLocks noChangeAspect="1"/>
          </p:cNvPicPr>
          <p:nvPr/>
        </p:nvPicPr>
        <p:blipFill>
          <a:blip r:embed="rId3" cstate="print"/>
          <a:stretch>
            <a:fillRect/>
          </a:stretch>
        </p:blipFill>
        <p:spPr>
          <a:xfrm>
            <a:off x="5685292" y="1412776"/>
            <a:ext cx="2344710" cy="331236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258</TotalTime>
  <Words>1118</Words>
  <Application>Microsoft Office PowerPoint</Application>
  <PresentationFormat>On-screen Show (4:3)</PresentationFormat>
  <Paragraphs>157</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Civic</vt:lpstr>
      <vt:lpstr>Funding AAC Services &amp; equipment</vt:lpstr>
      <vt:lpstr>PowerPoint Presentation</vt:lpstr>
      <vt:lpstr>PowerPoint Presentation</vt:lpstr>
      <vt:lpstr>CRG</vt:lpstr>
      <vt:lpstr>AAC SUBGROUP</vt:lpstr>
      <vt:lpstr>NHS E</vt:lpstr>
      <vt:lpstr>Changes to Commissioning - Theory</vt:lpstr>
      <vt:lpstr>Implications for AAC Services</vt:lpstr>
      <vt:lpstr>Implications for AAC Services Contd.</vt:lpstr>
      <vt:lpstr>2013-4</vt:lpstr>
      <vt:lpstr>PowerPoint Presentation</vt:lpstr>
      <vt:lpstr>NHS Regions</vt:lpstr>
      <vt:lpstr>Specialist AAC Services/Hubs</vt:lpstr>
      <vt:lpstr>Specialist AAC Services/Hubs Contd.</vt:lpstr>
      <vt:lpstr>PowerPoint Presentation</vt:lpstr>
      <vt:lpstr>10 Area Teams leading on specialist services.</vt:lpstr>
      <vt:lpstr>PowerPoint Presentation</vt:lpstr>
      <vt:lpstr>Population covered by Specialist/Hub Services</vt:lpstr>
      <vt:lpstr>Specialist AAC Services/Hubs</vt:lpstr>
      <vt:lpstr>Specialist AAC Services/Hubs</vt:lpstr>
      <vt:lpstr>PowerPoint Presentation</vt:lpstr>
      <vt:lpstr>PowerPoint Presentation</vt:lpstr>
      <vt:lpstr>Current position</vt:lpstr>
      <vt:lpstr>AAC subgroup</vt:lpstr>
      <vt:lpstr>PowerPoint Presentation</vt:lpstr>
      <vt:lpstr>Local AAC Services</vt:lpstr>
      <vt:lpstr>Health and Wellbeing Boards </vt:lpstr>
      <vt:lpstr>PowerPoint Presentation</vt:lpstr>
      <vt:lpstr>Healthwatch </vt:lpstr>
      <vt:lpstr>PowerPoint Presentation</vt:lpstr>
    </vt:vector>
  </TitlesOfParts>
  <Company>NBT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Specialist AAC Services/Hubs</dc:title>
  <dc:creator>Sally Chan</dc:creator>
  <cp:lastModifiedBy>Williams Anne (CYPFS)</cp:lastModifiedBy>
  <cp:revision>27</cp:revision>
  <dcterms:created xsi:type="dcterms:W3CDTF">2013-12-09T18:17:44Z</dcterms:created>
  <dcterms:modified xsi:type="dcterms:W3CDTF">2014-06-12T09:54:40Z</dcterms:modified>
</cp:coreProperties>
</file>