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66" r:id="rId4"/>
    <p:sldId id="259" r:id="rId5"/>
    <p:sldId id="258" r:id="rId6"/>
    <p:sldId id="261" r:id="rId7"/>
    <p:sldId id="262" r:id="rId8"/>
    <p:sldId id="263" r:id="rId9"/>
    <p:sldId id="264" r:id="rId10"/>
    <p:sldId id="268" r:id="rId11"/>
    <p:sldId id="271" r:id="rId12"/>
    <p:sldId id="273" r:id="rId13"/>
    <p:sldId id="277" r:id="rId14"/>
    <p:sldId id="281" r:id="rId15"/>
    <p:sldId id="283" r:id="rId16"/>
    <p:sldId id="285" r:id="rId17"/>
    <p:sldId id="286" r:id="rId18"/>
    <p:sldId id="287" r:id="rId19"/>
    <p:sldId id="290" r:id="rId20"/>
    <p:sldId id="291" r:id="rId21"/>
    <p:sldId id="292" r:id="rId22"/>
    <p:sldId id="265" r:id="rId23"/>
    <p:sldId id="267" r:id="rId24"/>
    <p:sldId id="311" r:id="rId25"/>
    <p:sldId id="300" r:id="rId26"/>
    <p:sldId id="316" r:id="rId27"/>
    <p:sldId id="301" r:id="rId28"/>
    <p:sldId id="302" r:id="rId29"/>
    <p:sldId id="280" r:id="rId30"/>
    <p:sldId id="310" r:id="rId31"/>
    <p:sldId id="303" r:id="rId32"/>
    <p:sldId id="304" r:id="rId33"/>
    <p:sldId id="305" r:id="rId34"/>
    <p:sldId id="306" r:id="rId35"/>
    <p:sldId id="307" r:id="rId36"/>
    <p:sldId id="308" r:id="rId37"/>
    <p:sldId id="312" r:id="rId38"/>
    <p:sldId id="31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5" autoAdjust="0"/>
  </p:normalViewPr>
  <p:slideViewPr>
    <p:cSldViewPr>
      <p:cViewPr varScale="1">
        <p:scale>
          <a:sx n="75" d="100"/>
          <a:sy n="75" d="100"/>
        </p:scale>
        <p:origin x="-102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44CE3-F420-4126-B4D2-17297E74FA97}" type="datetimeFigureOut">
              <a:rPr lang="en-GB" smtClean="0"/>
              <a:t>16/05/2013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EE36E5-F310-4DD3-8B66-CC7997C93ADE}" type="slidenum">
              <a:rPr lang="en-GB" smtClean="0"/>
              <a:t>‹#›</a:t>
            </a:fld>
            <a:endParaRPr lang="en-GB" dirty="0"/>
          </a:p>
        </p:txBody>
      </p:sp>
    </p:spTree>
    <p:extLst>
      <p:ext uri="{BB962C8B-B14F-4D97-AF65-F5344CB8AC3E}">
        <p14:creationId xmlns:p14="http://schemas.microsoft.com/office/powerpoint/2010/main" val="2628962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NEW STROKE GUIDELINES – RECOMMENDATIONS RE INFORMING AND TRAINING STAFF AND RELATIVES ABOUT COMMUNICATION TECHNIQUES</a:t>
            </a:r>
          </a:p>
          <a:p>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2</a:t>
            </a:fld>
            <a:endParaRPr lang="en-GB"/>
          </a:p>
        </p:txBody>
      </p:sp>
    </p:spTree>
    <p:extLst>
      <p:ext uri="{BB962C8B-B14F-4D97-AF65-F5344CB8AC3E}">
        <p14:creationId xmlns:p14="http://schemas.microsoft.com/office/powerpoint/2010/main" val="1505293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GB" dirty="0" smtClean="0"/>
          </a:p>
          <a:p>
            <a:pPr eaLnBrk="1" hangingPunct="1">
              <a:buFontTx/>
              <a:buChar char="•"/>
            </a:pPr>
            <a:endParaRPr lang="en-GB" dirty="0" smtClean="0"/>
          </a:p>
          <a:p>
            <a:endParaRPr lang="en-GB" dirty="0" smtClean="0"/>
          </a:p>
          <a:p>
            <a:endParaRPr lang="en-GB" dirty="0" smtClean="0"/>
          </a:p>
        </p:txBody>
      </p:sp>
      <p:sp>
        <p:nvSpPr>
          <p:cNvPr id="55300"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ADA37CE-41DD-4329-9479-14C743FC51D9}" type="slidenum">
              <a:rPr lang="en-GB" smtClean="0"/>
              <a:pPr eaLnBrk="1" hangingPunct="1"/>
              <a:t>16</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GB" dirty="0"/>
          </a:p>
        </p:txBody>
      </p:sp>
      <p:sp>
        <p:nvSpPr>
          <p:cNvPr id="56324"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CFD7ADE-5A37-4E85-A9D5-CF8BB97C6D52}" type="slidenum">
              <a:rPr lang="en-GB" smtClean="0"/>
              <a:pPr eaLnBrk="1" hangingPunct="1"/>
              <a:t>17</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eaLnBrk="1" hangingPunct="1"/>
            <a:endParaRPr lang="en-US" dirty="0" smtClean="0"/>
          </a:p>
          <a:p>
            <a:pPr eaLnBrk="1" hangingPunct="1"/>
            <a:endParaRPr lang="en-US" dirty="0" smtClean="0"/>
          </a:p>
        </p:txBody>
      </p:sp>
      <p:sp>
        <p:nvSpPr>
          <p:cNvPr id="57348"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BD1B65-61D9-4D8C-BB75-0E0E2B73F0C6}" type="slidenum">
              <a:rPr lang="en-GB" smtClean="0"/>
              <a:pPr eaLnBrk="1" hangingPunct="1"/>
              <a:t>18</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smtClean="0"/>
          </a:p>
        </p:txBody>
      </p:sp>
      <p:sp>
        <p:nvSpPr>
          <p:cNvPr id="61444"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E2AEE9C-EF4A-4D5E-9F05-6A6AF720361B}" type="slidenum">
              <a:rPr lang="en-GB" smtClean="0"/>
              <a:pPr eaLnBrk="1" hangingPunct="1"/>
              <a:t>19</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GB" dirty="0" smtClean="0"/>
          </a:p>
        </p:txBody>
      </p:sp>
      <p:sp>
        <p:nvSpPr>
          <p:cNvPr id="62468"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86D57F-8E69-49AB-9BDE-E55C651B32F7}" type="slidenum">
              <a:rPr lang="en-GB" smtClean="0"/>
              <a:pPr eaLnBrk="1" hangingPunct="1"/>
              <a:t>20</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188ACB9-7A8E-4C04-94A5-32ED2F783ACE}" type="slidenum">
              <a:rPr lang="en-GB" smtClean="0"/>
              <a:pPr eaLnBrk="1" hangingPunct="1"/>
              <a:t>21</a:t>
            </a:fld>
            <a:endParaRPr lang="en-GB" smtClean="0"/>
          </a:p>
        </p:txBody>
      </p:sp>
      <p:sp>
        <p:nvSpPr>
          <p:cNvPr id="6349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p:txBody>
          <a:bodyPr/>
          <a:lstStyle/>
          <a:p>
            <a:pPr eaLnBrk="1" hangingPunct="1">
              <a:defRPr/>
            </a:pPr>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Training SLTs as trainers – as NQPs arrive they are given opportunity</a:t>
            </a:r>
            <a:r>
              <a:rPr lang="en-GB" baseline="0" dirty="0" smtClean="0"/>
              <a:t> of running SC groups alongside current trainees</a:t>
            </a:r>
          </a:p>
          <a:p>
            <a:r>
              <a:rPr lang="en-GB" baseline="0" dirty="0" smtClean="0"/>
              <a:t>User friendly resources – Ok but could do more</a:t>
            </a:r>
          </a:p>
          <a:p>
            <a:r>
              <a:rPr lang="en-GB" baseline="0" dirty="0" smtClean="0"/>
              <a:t>Enabling others to make life books – yes, but perhaps not always right setting for this</a:t>
            </a:r>
          </a:p>
          <a:p>
            <a:r>
              <a:rPr lang="en-GB" baseline="0" dirty="0" smtClean="0"/>
              <a:t>Politics – as far as managers of service, but could go further??</a:t>
            </a:r>
          </a:p>
          <a:p>
            <a:r>
              <a:rPr lang="en-GB" baseline="0" dirty="0" smtClean="0"/>
              <a:t>Groups – as numbers/appropriate group members allow – also dependent on staff resources (students!!)</a:t>
            </a:r>
          </a:p>
          <a:p>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23</a:t>
            </a:fld>
            <a:endParaRPr lang="en-GB" dirty="0"/>
          </a:p>
        </p:txBody>
      </p:sp>
    </p:spTree>
    <p:extLst>
      <p:ext uri="{BB962C8B-B14F-4D97-AF65-F5344CB8AC3E}">
        <p14:creationId xmlns:p14="http://schemas.microsoft.com/office/powerpoint/2010/main" val="98051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Opened it up to all staff – yes, but how do we help them realise they need it!?</a:t>
            </a:r>
          </a:p>
          <a:p>
            <a:r>
              <a:rPr lang="en-GB" baseline="0" dirty="0" smtClean="0"/>
              <a:t>Mandatory nurse training – worked, but this is done bi-annually, and we were also required to give dysphagia training – limited time – adapted the training to be shorter – as it was mandatory, not all nurses were ‘on board’ – also, depending on time of day, they were ‘overloaded’ with information.  At this point, others were sitting in on this training, rather than having a separately arranged training – not ideal, quite a short session.  Ended up offering it </a:t>
            </a:r>
            <a:r>
              <a:rPr lang="en-GB" baseline="0" dirty="0" err="1" smtClean="0"/>
              <a:t>separetely</a:t>
            </a:r>
            <a:r>
              <a:rPr lang="en-GB" baseline="0" dirty="0" smtClean="0"/>
              <a:t> for anyone to sign up to and made it a bit more comprehensive (as shown)</a:t>
            </a:r>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24</a:t>
            </a:fld>
            <a:endParaRPr lang="en-GB" dirty="0"/>
          </a:p>
        </p:txBody>
      </p:sp>
    </p:spTree>
    <p:extLst>
      <p:ext uri="{BB962C8B-B14F-4D97-AF65-F5344CB8AC3E}">
        <p14:creationId xmlns:p14="http://schemas.microsoft.com/office/powerpoint/2010/main" val="265077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ESD – Biggest uptake because new team</a:t>
            </a:r>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28</a:t>
            </a:fld>
            <a:endParaRPr lang="en-GB" dirty="0"/>
          </a:p>
        </p:txBody>
      </p:sp>
    </p:spTree>
    <p:extLst>
      <p:ext uri="{BB962C8B-B14F-4D97-AF65-F5344CB8AC3E}">
        <p14:creationId xmlns:p14="http://schemas.microsoft.com/office/powerpoint/2010/main" val="802635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User friendly resources</a:t>
            </a:r>
            <a:r>
              <a:rPr lang="en-GB" dirty="0" smtClean="0"/>
              <a:t> – questionnaires, leaflets, signage around hospital, props for all, communication packs on ward</a:t>
            </a:r>
          </a:p>
          <a:p>
            <a:r>
              <a:rPr lang="en-GB" b="1" dirty="0" smtClean="0"/>
              <a:t>Politics – approaching those with power, pressing the right buttons</a:t>
            </a:r>
          </a:p>
          <a:p>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7</a:t>
            </a:fld>
            <a:endParaRPr lang="en-GB"/>
          </a:p>
        </p:txBody>
      </p:sp>
    </p:spTree>
    <p:extLst>
      <p:ext uri="{BB962C8B-B14F-4D97-AF65-F5344CB8AC3E}">
        <p14:creationId xmlns:p14="http://schemas.microsoft.com/office/powerpoint/2010/main" val="111406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Mandatory nurse training – needed nursing managers support; tapping into a current training day, so not requiring extra training time away from work</a:t>
            </a:r>
          </a:p>
          <a:p>
            <a:endParaRPr lang="en-GB" dirty="0"/>
          </a:p>
        </p:txBody>
      </p:sp>
      <p:sp>
        <p:nvSpPr>
          <p:cNvPr id="4" name="Slide Number Placeholder 3"/>
          <p:cNvSpPr>
            <a:spLocks noGrp="1"/>
          </p:cNvSpPr>
          <p:nvPr>
            <p:ph type="sldNum" sz="quarter" idx="10"/>
          </p:nvPr>
        </p:nvSpPr>
        <p:spPr/>
        <p:txBody>
          <a:bodyPr/>
          <a:lstStyle/>
          <a:p>
            <a:fld id="{20EE36E5-F310-4DD3-8B66-CC7997C93ADE}" type="slidenum">
              <a:rPr lang="en-GB" smtClean="0"/>
              <a:t>8</a:t>
            </a:fld>
            <a:endParaRPr lang="en-GB"/>
          </a:p>
        </p:txBody>
      </p:sp>
    </p:spTree>
    <p:extLst>
      <p:ext uri="{BB962C8B-B14F-4D97-AF65-F5344CB8AC3E}">
        <p14:creationId xmlns:p14="http://schemas.microsoft.com/office/powerpoint/2010/main" val="388140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GB" smtClean="0"/>
              <a:t>Introduce self and where I work</a:t>
            </a:r>
          </a:p>
          <a:p>
            <a:endParaRPr lang="en-GB" smtClean="0"/>
          </a:p>
          <a:p>
            <a:r>
              <a:rPr lang="en-GB" smtClean="0"/>
              <a:t>This is meant to be a practical and enjoyable session and hopefully you will learn things that you can use with your patients</a:t>
            </a:r>
          </a:p>
          <a:p>
            <a:endParaRPr lang="en-GB" smtClean="0"/>
          </a:p>
          <a:p>
            <a:r>
              <a:rPr lang="en-GB" smtClean="0"/>
              <a:t>Get them to introduce themselves</a:t>
            </a:r>
          </a:p>
          <a:p>
            <a:endParaRPr lang="en-GB" smtClean="0"/>
          </a:p>
          <a:p>
            <a:r>
              <a:rPr lang="en-GB" smtClean="0"/>
              <a:t>House-keeping – toilets / fire exits; not expecting a fire drill so if there is a continuous alarm make your way out…</a:t>
            </a:r>
          </a:p>
          <a:p>
            <a:endParaRPr lang="en-GB" smtClean="0"/>
          </a:p>
          <a:p>
            <a:r>
              <a:rPr lang="en-GB" smtClean="0"/>
              <a:t>Run through the training schedule – see next slide</a:t>
            </a:r>
          </a:p>
        </p:txBody>
      </p:sp>
      <p:sp>
        <p:nvSpPr>
          <p:cNvPr id="45060"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04487D8-C0BC-48FA-BBB2-08482B8F6C3D}" type="slidenum">
              <a:rPr lang="en-GB" smtClean="0"/>
              <a:pPr eaLnBrk="1" hangingPunct="1"/>
              <a:t>10</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p:txBody>
          <a:bodyPr/>
          <a:lstStyle/>
          <a:p>
            <a:pPr>
              <a:defRPr/>
            </a:pPr>
            <a:endParaRPr lang="en-GB" dirty="0" smtClean="0"/>
          </a:p>
          <a:p>
            <a:pPr>
              <a:defRPr/>
            </a:pPr>
            <a:r>
              <a:rPr lang="en-GB" dirty="0" smtClean="0"/>
              <a:t>Practical session after the break and then feedback and evaluation </a:t>
            </a:r>
          </a:p>
          <a:p>
            <a:pPr>
              <a:defRPr/>
            </a:pPr>
            <a:endParaRPr lang="en-GB" dirty="0" smtClean="0"/>
          </a:p>
          <a:p>
            <a:pPr>
              <a:defRPr/>
            </a:pPr>
            <a:r>
              <a:rPr lang="en-GB" dirty="0" smtClean="0"/>
              <a:t>We’ve got 3 volunteers today, I won’t say too much about them as you can find out for yourselves later on when you have the conversations!  </a:t>
            </a:r>
          </a:p>
          <a:p>
            <a:pPr>
              <a:defRPr/>
            </a:pPr>
            <a:endParaRPr lang="en-GB" dirty="0" smtClean="0"/>
          </a:p>
          <a:p>
            <a:pPr>
              <a:defRPr/>
            </a:pPr>
            <a:r>
              <a:rPr lang="en-GB" dirty="0" smtClean="0"/>
              <a:t>The volunteers all have acquired communication difficulties to greater or lesser degrees and in 2009 they were trained by the Communication Disability Network, Connect, on how to give feedback to AHPs on their communication.  </a:t>
            </a:r>
          </a:p>
          <a:p>
            <a:pPr>
              <a:defRPr/>
            </a:pPr>
            <a:endParaRPr lang="en-GB" dirty="0" smtClean="0"/>
          </a:p>
          <a:p>
            <a:pPr>
              <a:defRPr/>
            </a:pPr>
            <a:r>
              <a:rPr lang="en-US" dirty="0" smtClean="0"/>
              <a:t>Connect is a charity for people living with aphasia, a communication disability which usually occurs after stroke.</a:t>
            </a:r>
          </a:p>
          <a:p>
            <a:pPr>
              <a:defRPr/>
            </a:pPr>
            <a:r>
              <a:rPr lang="en-US" dirty="0" smtClean="0"/>
              <a:t>Connect aim to improve the lives of people living with aphasia and communication disability, equipping them to re-connect with life.</a:t>
            </a:r>
          </a:p>
          <a:p>
            <a:pPr>
              <a:defRPr/>
            </a:pPr>
            <a:r>
              <a:rPr lang="en-US" dirty="0" smtClean="0"/>
              <a:t>They:</a:t>
            </a:r>
          </a:p>
          <a:p>
            <a:pPr marL="169290" indent="-169290">
              <a:buFont typeface="Arial" pitchFamily="34" charset="0"/>
              <a:buChar char="•"/>
              <a:defRPr/>
            </a:pPr>
            <a:r>
              <a:rPr lang="en-US" dirty="0" smtClean="0"/>
              <a:t>support people with aphasia to develop and deliver services that they need and want; </a:t>
            </a:r>
          </a:p>
          <a:p>
            <a:pPr marL="169290" indent="-169290">
              <a:buFont typeface="Arial" pitchFamily="34" charset="0"/>
              <a:buChar char="•"/>
              <a:defRPr/>
            </a:pPr>
            <a:r>
              <a:rPr lang="en-US" dirty="0" smtClean="0"/>
              <a:t>provide training and consultancy to a wide range of service providers; </a:t>
            </a:r>
          </a:p>
          <a:p>
            <a:pPr marL="169290" indent="-169290">
              <a:buFont typeface="Arial" pitchFamily="34" charset="0"/>
              <a:buChar char="•"/>
              <a:defRPr/>
            </a:pPr>
            <a:r>
              <a:rPr lang="en-US" dirty="0" smtClean="0"/>
              <a:t>provide information and support to help everyone understand aphasia and its impact; </a:t>
            </a:r>
          </a:p>
          <a:p>
            <a:pPr marL="169290" indent="-169290">
              <a:buFont typeface="Arial" pitchFamily="34" charset="0"/>
              <a:buChar char="•"/>
              <a:defRPr/>
            </a:pPr>
            <a:r>
              <a:rPr lang="en-US" dirty="0" smtClean="0"/>
              <a:t>champion the rights of people with aphasia and communication disability</a:t>
            </a:r>
          </a:p>
          <a:p>
            <a:pPr marL="169290" indent="-169290">
              <a:buFont typeface="Arial" pitchFamily="34" charset="0"/>
              <a:buChar char="•"/>
              <a:defRPr/>
            </a:pPr>
            <a:endParaRPr lang="en-US" dirty="0" smtClean="0"/>
          </a:p>
          <a:p>
            <a:pPr>
              <a:buFont typeface="Arial" pitchFamily="34" charset="0"/>
              <a:buNone/>
              <a:defRPr/>
            </a:pPr>
            <a:r>
              <a:rPr lang="en-GB" dirty="0" smtClean="0"/>
              <a:t>Connect asked the volunteers to come to their training because they are the experts living with aphasia, and in order to make services better, we need input from experts like them.  </a:t>
            </a:r>
          </a:p>
          <a:p>
            <a:pPr>
              <a:buFont typeface="Arial" pitchFamily="34" charset="0"/>
              <a:buNone/>
              <a:defRPr/>
            </a:pPr>
            <a:r>
              <a:rPr lang="en-US" dirty="0" smtClean="0"/>
              <a:t/>
            </a:r>
            <a:br>
              <a:rPr lang="en-US" dirty="0" smtClean="0"/>
            </a:br>
            <a:endParaRPr lang="en-US" dirty="0" smtClean="0"/>
          </a:p>
          <a:p>
            <a:pPr>
              <a:defRPr/>
            </a:pPr>
            <a:endParaRPr lang="en-GB" dirty="0" smtClean="0"/>
          </a:p>
          <a:p>
            <a:pPr>
              <a:defRPr/>
            </a:pPr>
            <a:endParaRPr lang="en-GB" dirty="0" smtClean="0"/>
          </a:p>
          <a:p>
            <a:pPr>
              <a:defRPr/>
            </a:pPr>
            <a:endParaRPr lang="en-GB" dirty="0" smtClean="0"/>
          </a:p>
          <a:p>
            <a:pPr>
              <a:defRPr/>
            </a:pPr>
            <a:endParaRPr lang="en-GB" dirty="0" smtClean="0"/>
          </a:p>
          <a:p>
            <a:pPr>
              <a:defRPr/>
            </a:pPr>
            <a:endParaRPr lang="en-GB" dirty="0" smtClean="0"/>
          </a:p>
          <a:p>
            <a:pPr>
              <a:defRPr/>
            </a:pPr>
            <a:endParaRPr lang="en-GB" dirty="0" smtClean="0"/>
          </a:p>
          <a:p>
            <a:pPr>
              <a:defRPr/>
            </a:pPr>
            <a:endParaRPr lang="en-GB" dirty="0" smtClean="0"/>
          </a:p>
        </p:txBody>
      </p:sp>
      <p:sp>
        <p:nvSpPr>
          <p:cNvPr id="46084"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8C0C1F-C632-41A5-AA83-D1852A8AD009}" type="slidenum">
              <a:rPr lang="en-GB" smtClean="0"/>
              <a:pPr eaLnBrk="1" hangingPunct="1"/>
              <a:t>11</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CC5F50B-5B9E-4EBC-93BA-F900E6787568}" type="slidenum">
              <a:rPr lang="en-GB" smtClean="0"/>
              <a:pPr eaLnBrk="1" hangingPunct="1"/>
              <a:t>12</a:t>
            </a:fld>
            <a:endParaRPr lang="en-GB"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1B2CE8-CE17-4DCB-BE9D-4931874FFA52}" type="slidenum">
              <a:rPr lang="en-GB" smtClean="0"/>
              <a:pPr eaLnBrk="1" hangingPunct="1"/>
              <a:t>13</a:t>
            </a:fld>
            <a:endParaRPr lang="en-GB"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7BF53B-7372-405F-8A66-A17A566D1DD9}" type="slidenum">
              <a:rPr lang="en-GB" smtClean="0"/>
              <a:pPr eaLnBrk="1" hangingPunct="1"/>
              <a:t>14</a:t>
            </a:fld>
            <a:endParaRPr lang="en-GB" smtClean="0"/>
          </a:p>
        </p:txBody>
      </p:sp>
      <p:sp>
        <p:nvSpPr>
          <p:cNvPr id="51203"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p:txBody>
          <a:bodyPr/>
          <a:lstStyle/>
          <a:p>
            <a:pPr eaLnBrk="1" hangingPunct="1">
              <a:defRPr/>
            </a:pPr>
            <a:endParaRPr lang="en-GB" dirty="0" smtClean="0"/>
          </a:p>
          <a:p>
            <a:pPr eaLnBrk="1" hangingPunct="1">
              <a:defRPr/>
            </a:pPr>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9F21A9A-6D83-4A91-8C51-EBE93F629413}" type="slidenum">
              <a:rPr lang="en-GB" smtClean="0"/>
              <a:pPr eaLnBrk="1" hangingPunct="1"/>
              <a:t>15</a:t>
            </a:fld>
            <a:endParaRPr lang="en-GB" smtClean="0"/>
          </a:p>
        </p:txBody>
      </p:sp>
      <p:sp>
        <p:nvSpPr>
          <p:cNvPr id="53251"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p:txBody>
          <a:bodyPr/>
          <a:lstStyle/>
          <a:p>
            <a:pPr eaLnBrk="1" hangingPunct="1">
              <a:defRPr/>
            </a:pP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286749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35493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246578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226218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1178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415137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3646830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327947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161188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270449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AC504-4449-405F-AF19-A5359210822A}" type="datetimeFigureOut">
              <a:rPr lang="en-GB" smtClean="0"/>
              <a:t>16/05/2013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D8A2BD-DE20-4182-9EC9-93FA650E90C1}" type="slidenum">
              <a:rPr lang="en-GB" smtClean="0"/>
              <a:t>‹#›</a:t>
            </a:fld>
            <a:endParaRPr lang="en-GB" dirty="0"/>
          </a:p>
        </p:txBody>
      </p:sp>
    </p:spTree>
    <p:extLst>
      <p:ext uri="{BB962C8B-B14F-4D97-AF65-F5344CB8AC3E}">
        <p14:creationId xmlns:p14="http://schemas.microsoft.com/office/powerpoint/2010/main" val="401140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AC504-4449-405F-AF19-A5359210822A}" type="datetimeFigureOut">
              <a:rPr lang="en-GB" smtClean="0"/>
              <a:t>16/05/2013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8A2BD-DE20-4182-9EC9-93FA650E90C1}" type="slidenum">
              <a:rPr lang="en-GB" smtClean="0"/>
              <a:t>‹#›</a:t>
            </a:fld>
            <a:endParaRPr lang="en-GB" dirty="0"/>
          </a:p>
        </p:txBody>
      </p:sp>
    </p:spTree>
    <p:extLst>
      <p:ext uri="{BB962C8B-B14F-4D97-AF65-F5344CB8AC3E}">
        <p14:creationId xmlns:p14="http://schemas.microsoft.com/office/powerpoint/2010/main" val="381411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wmf"/><Relationship Id="rId4" Type="http://schemas.openxmlformats.org/officeDocument/2006/relationships/image" Target="../media/image16.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898" y="332656"/>
            <a:ext cx="8196573" cy="3486249"/>
          </a:xfrm>
        </p:spPr>
        <p:txBody>
          <a:bodyPr>
            <a:normAutofit fontScale="90000"/>
          </a:bodyPr>
          <a:lstStyle/>
          <a:p>
            <a: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sz="53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Developing Supported  Conversation across the Trust</a:t>
            </a:r>
            <a:r>
              <a:rPr lang="en-GB" sz="49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sz="49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sz="49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sz="49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r>
            <a:br>
              <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br>
            <a:endParaRPr lang="en-GB"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4" name="Rectangle 3"/>
          <p:cNvSpPr/>
          <p:nvPr/>
        </p:nvSpPr>
        <p:spPr>
          <a:xfrm>
            <a:off x="623899" y="4437112"/>
            <a:ext cx="8196573" cy="1080120"/>
          </a:xfrm>
          <a:prstGeom prst="rect">
            <a:avLst/>
          </a:prstGeom>
          <a:noFill/>
        </p:spPr>
        <p:txBody>
          <a:bodyPr wrap="none" lIns="91440" tIns="45720" rIns="91440" bIns="45720">
            <a:prstTxWarp prst="textFadeLeft">
              <a:avLst/>
            </a:prstTxWarp>
            <a:spAutoFit/>
          </a:bodyPr>
          <a:lstStyle/>
          <a:p>
            <a:pPr algn="ctr"/>
            <a:r>
              <a:rPr lang="en-GB" sz="177700" dirty="0" smtClean="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rPr>
              <a:t>Starting Small and Growing</a:t>
            </a:r>
          </a:p>
          <a:p>
            <a:pPr algn="ctr"/>
            <a:endParaRPr lang="en-GB" sz="72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endParaRPr>
          </a:p>
        </p:txBody>
      </p:sp>
      <p:pic>
        <p:nvPicPr>
          <p:cNvPr id="1028" name="Picture 4" descr="C:\Documents and Settings\87003\Local Settings\Temporary Internet Files\Content.IE5\GN4Z4E90\MC9000487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8869" y="2759838"/>
            <a:ext cx="1825142" cy="14337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909244" y="5681240"/>
            <a:ext cx="4104456" cy="923330"/>
          </a:xfrm>
          <a:prstGeom prst="rect">
            <a:avLst/>
          </a:prstGeom>
          <a:noFill/>
        </p:spPr>
        <p:txBody>
          <a:bodyPr wrap="square" rtlCol="0">
            <a:spAutoFit/>
          </a:bodyPr>
          <a:lstStyle/>
          <a:p>
            <a:r>
              <a:rPr lang="en-GB" dirty="0" smtClean="0"/>
              <a:t>PAT MACKAY SLT</a:t>
            </a:r>
          </a:p>
          <a:p>
            <a:r>
              <a:rPr lang="en-GB" dirty="0" smtClean="0"/>
              <a:t>ROYAL WOLVERHAMPTON NHS TRUST</a:t>
            </a:r>
          </a:p>
          <a:p>
            <a:r>
              <a:rPr lang="en-GB" dirty="0" smtClean="0"/>
              <a:t>OXFORD AAC SIG – 16/5/2013</a:t>
            </a:r>
            <a:endParaRPr lang="en-GB" dirty="0"/>
          </a:p>
        </p:txBody>
      </p:sp>
    </p:spTree>
    <p:extLst>
      <p:ext uri="{BB962C8B-B14F-4D97-AF65-F5344CB8AC3E}">
        <p14:creationId xmlns:p14="http://schemas.microsoft.com/office/powerpoint/2010/main" val="27606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549275"/>
            <a:ext cx="8229600" cy="1447800"/>
          </a:xfrm>
        </p:spPr>
        <p:txBody>
          <a:bodyPr/>
          <a:lstStyle/>
          <a:p>
            <a:pPr eaLnBrk="1" hangingPunct="1">
              <a:defRPr/>
            </a:pPr>
            <a:r>
              <a:rPr lang="en-GB" dirty="0" smtClean="0"/>
              <a:t>Supported Conversation</a:t>
            </a:r>
          </a:p>
        </p:txBody>
      </p:sp>
      <p:pic>
        <p:nvPicPr>
          <p:cNvPr id="13315" name="Picture 4"/>
          <p:cNvPicPr>
            <a:picLocks noGrp="1" noChangeAspect="1" noChangeArrowheads="1"/>
          </p:cNvPicPr>
          <p:nvPr>
            <p:ph type="subTitle" idx="1"/>
          </p:nvPr>
        </p:nvPicPr>
        <p:blipFill>
          <a:blip r:embed="rId3" cstate="print">
            <a:extLst>
              <a:ext uri="{28A0092B-C50C-407E-A947-70E740481C1C}">
                <a14:useLocalDpi xmlns:a14="http://schemas.microsoft.com/office/drawing/2010/main" val="0"/>
              </a:ext>
            </a:extLst>
          </a:blip>
          <a:srcRect/>
          <a:stretch>
            <a:fillRect/>
          </a:stretch>
        </p:blipFill>
        <p:spPr>
          <a:xfrm>
            <a:off x="971550" y="2492375"/>
            <a:ext cx="4535488" cy="2495550"/>
          </a:xfrm>
          <a:noFill/>
        </p:spPr>
      </p:pic>
      <p:sp>
        <p:nvSpPr>
          <p:cNvPr id="13316" name="Text Box 5"/>
          <p:cNvSpPr txBox="1">
            <a:spLocks noChangeArrowheads="1"/>
          </p:cNvSpPr>
          <p:nvPr/>
        </p:nvSpPr>
        <p:spPr bwMode="auto">
          <a:xfrm>
            <a:off x="4356100" y="2060575"/>
            <a:ext cx="44958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000" b="1">
                <a:latin typeface="Tempus Sans ITC" pitchFamily="82" charset="0"/>
              </a:rPr>
              <a:t>Speech &amp; Language Therapy</a:t>
            </a:r>
          </a:p>
          <a:p>
            <a:pPr algn="ctr" eaLnBrk="1" hangingPunct="1">
              <a:spcBef>
                <a:spcPct val="50000"/>
              </a:spcBef>
            </a:pPr>
            <a:r>
              <a:rPr lang="en-GB" sz="2000" b="1">
                <a:latin typeface="Tempus Sans ITC" pitchFamily="82" charset="0"/>
              </a:rPr>
              <a:t>Wolverhampton City PCT</a:t>
            </a:r>
          </a:p>
          <a:p>
            <a:pPr algn="ctr" eaLnBrk="1" hangingPunct="1">
              <a:spcBef>
                <a:spcPct val="50000"/>
              </a:spcBef>
            </a:pPr>
            <a:r>
              <a:rPr lang="en-GB" sz="2000" b="1">
                <a:latin typeface="Tempus Sans ITC" pitchFamily="82" charset="0"/>
              </a:rPr>
              <a:t>2012</a:t>
            </a:r>
            <a:endParaRPr lang="en-GB" sz="2000">
              <a:latin typeface="Times New Roman" pitchFamily="18" charset="0"/>
            </a:endParaRPr>
          </a:p>
        </p:txBody>
      </p:sp>
      <p:sp>
        <p:nvSpPr>
          <p:cNvPr id="13317" name="Text Box 7"/>
          <p:cNvSpPr txBox="1">
            <a:spLocks noChangeArrowheads="1"/>
          </p:cNvSpPr>
          <p:nvPr/>
        </p:nvSpPr>
        <p:spPr bwMode="auto">
          <a:xfrm>
            <a:off x="6732588" y="5084763"/>
            <a:ext cx="1944687"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1200">
                <a:latin typeface="Tempus Sans ITC" pitchFamily="82" charset="0"/>
              </a:rPr>
              <a:t>Acknowledgements:</a:t>
            </a:r>
          </a:p>
          <a:p>
            <a:pPr algn="ctr" eaLnBrk="1" hangingPunct="1">
              <a:spcBef>
                <a:spcPct val="50000"/>
              </a:spcBef>
            </a:pPr>
            <a:r>
              <a:rPr lang="en-GB" sz="1200">
                <a:latin typeface="Tempus Sans ITC" pitchFamily="82" charset="0"/>
              </a:rPr>
              <a:t>Alex Stirling</a:t>
            </a:r>
          </a:p>
          <a:p>
            <a:pPr algn="ctr" eaLnBrk="1" hangingPunct="1">
              <a:spcBef>
                <a:spcPct val="50000"/>
              </a:spcBef>
            </a:pPr>
            <a:r>
              <a:rPr lang="en-GB" sz="1200">
                <a:latin typeface="Tempus Sans ITC" pitchFamily="82" charset="0"/>
              </a:rPr>
              <a:t>Carole Pound</a:t>
            </a:r>
          </a:p>
          <a:p>
            <a:pPr algn="ctr" eaLnBrk="1" hangingPunct="1">
              <a:spcBef>
                <a:spcPct val="50000"/>
              </a:spcBef>
            </a:pPr>
            <a:r>
              <a:rPr lang="en-GB" sz="1200">
                <a:latin typeface="Tempus Sans ITC" pitchFamily="82" charset="0"/>
              </a:rPr>
              <a:t>Aura Kagan</a:t>
            </a:r>
          </a:p>
          <a:p>
            <a:pPr algn="ctr" eaLnBrk="1" hangingPunct="1">
              <a:spcBef>
                <a:spcPct val="50000"/>
              </a:spcBef>
            </a:pPr>
            <a:r>
              <a:rPr lang="en-GB" sz="1200">
                <a:latin typeface="Tempus Sans ITC" pitchFamily="82" charset="0"/>
              </a:rPr>
              <a:t>Connect</a:t>
            </a:r>
          </a:p>
        </p:txBody>
      </p:sp>
    </p:spTree>
    <p:extLst>
      <p:ext uri="{BB962C8B-B14F-4D97-AF65-F5344CB8AC3E}">
        <p14:creationId xmlns:p14="http://schemas.microsoft.com/office/powerpoint/2010/main" val="25621950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GB" smtClean="0"/>
              <a:t>‘</a:t>
            </a:r>
            <a:r>
              <a:rPr lang="en-GB" b="1" smtClean="0"/>
              <a:t>Supported Conversation’</a:t>
            </a:r>
          </a:p>
        </p:txBody>
      </p:sp>
      <p:sp>
        <p:nvSpPr>
          <p:cNvPr id="62467" name="Rectangle 3"/>
          <p:cNvSpPr>
            <a:spLocks noGrp="1" noChangeArrowheads="1"/>
          </p:cNvSpPr>
          <p:nvPr>
            <p:ph type="body" idx="1"/>
          </p:nvPr>
        </p:nvSpPr>
        <p:spPr>
          <a:xfrm>
            <a:off x="457200" y="1268413"/>
            <a:ext cx="8229600" cy="4827587"/>
          </a:xfrm>
        </p:spPr>
        <p:txBody>
          <a:bodyPr/>
          <a:lstStyle/>
          <a:p>
            <a:pPr eaLnBrk="1" hangingPunct="1">
              <a:lnSpc>
                <a:spcPct val="80000"/>
              </a:lnSpc>
            </a:pPr>
            <a:endParaRPr lang="en-GB" sz="2800" smtClean="0"/>
          </a:p>
          <a:p>
            <a:pPr eaLnBrk="1" hangingPunct="1">
              <a:lnSpc>
                <a:spcPct val="80000"/>
              </a:lnSpc>
            </a:pPr>
            <a:r>
              <a:rPr lang="en-GB" sz="2800" smtClean="0"/>
              <a:t>Communication – what is it and why is it so important ?</a:t>
            </a:r>
          </a:p>
          <a:p>
            <a:pPr eaLnBrk="1" hangingPunct="1">
              <a:lnSpc>
                <a:spcPct val="80000"/>
              </a:lnSpc>
            </a:pPr>
            <a:endParaRPr lang="en-GB" sz="2800" smtClean="0"/>
          </a:p>
          <a:p>
            <a:pPr eaLnBrk="1" hangingPunct="1">
              <a:lnSpc>
                <a:spcPct val="80000"/>
              </a:lnSpc>
            </a:pPr>
            <a:r>
              <a:rPr lang="en-GB" sz="2800" smtClean="0"/>
              <a:t>What happens when it goes wrong ?</a:t>
            </a:r>
          </a:p>
          <a:p>
            <a:pPr eaLnBrk="1" hangingPunct="1">
              <a:lnSpc>
                <a:spcPct val="80000"/>
              </a:lnSpc>
            </a:pPr>
            <a:endParaRPr lang="en-GB" sz="2800" smtClean="0"/>
          </a:p>
          <a:p>
            <a:pPr eaLnBrk="1" hangingPunct="1">
              <a:lnSpc>
                <a:spcPct val="80000"/>
              </a:lnSpc>
            </a:pPr>
            <a:r>
              <a:rPr lang="en-GB" sz="2800" smtClean="0"/>
              <a:t>Supporting and helping communication</a:t>
            </a:r>
          </a:p>
          <a:p>
            <a:pPr eaLnBrk="1" hangingPunct="1">
              <a:lnSpc>
                <a:spcPct val="80000"/>
              </a:lnSpc>
            </a:pPr>
            <a:endParaRPr lang="en-GB" sz="2800" smtClean="0"/>
          </a:p>
          <a:p>
            <a:pPr eaLnBrk="1" hangingPunct="1">
              <a:lnSpc>
                <a:spcPct val="80000"/>
              </a:lnSpc>
            </a:pPr>
            <a:r>
              <a:rPr lang="en-GB" sz="2800" smtClean="0"/>
              <a:t>Practical session and feedback</a:t>
            </a:r>
          </a:p>
          <a:p>
            <a:pPr eaLnBrk="1" hangingPunct="1">
              <a:lnSpc>
                <a:spcPct val="80000"/>
              </a:lnSpc>
            </a:pPr>
            <a:endParaRPr lang="en-GB" sz="2800" smtClean="0"/>
          </a:p>
          <a:p>
            <a:pPr eaLnBrk="1" hangingPunct="1">
              <a:lnSpc>
                <a:spcPct val="80000"/>
              </a:lnSpc>
            </a:pPr>
            <a:r>
              <a:rPr lang="en-GB" sz="2800" smtClean="0"/>
              <a:t>Evaluation forms</a:t>
            </a:r>
          </a:p>
          <a:p>
            <a:pPr eaLnBrk="1" hangingPunct="1">
              <a:lnSpc>
                <a:spcPct val="80000"/>
              </a:lnSpc>
            </a:pPr>
            <a:endParaRPr lang="en-GB" sz="2800" smtClean="0"/>
          </a:p>
        </p:txBody>
      </p:sp>
    </p:spTree>
    <p:extLst>
      <p:ext uri="{BB962C8B-B14F-4D97-AF65-F5344CB8AC3E}">
        <p14:creationId xmlns:p14="http://schemas.microsoft.com/office/powerpoint/2010/main" val="66279885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dissolve">
                                      <p:cBhvr>
                                        <p:cTn id="11" dur="500"/>
                                        <p:tgtEl>
                                          <p:spTgt spid="62467">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2467">
                                            <p:txEl>
                                              <p:pRg st="3" end="3"/>
                                            </p:txEl>
                                          </p:spTgt>
                                        </p:tgtEl>
                                        <p:attrNameLst>
                                          <p:attrName>style.visibility</p:attrName>
                                        </p:attrNameLst>
                                      </p:cBhvr>
                                      <p:to>
                                        <p:strVal val="visible"/>
                                      </p:to>
                                    </p:set>
                                    <p:animEffect transition="in" filter="dissolve">
                                      <p:cBhvr>
                                        <p:cTn id="15" dur="500"/>
                                        <p:tgtEl>
                                          <p:spTgt spid="62467">
                                            <p:txEl>
                                              <p:pRg st="3" end="3"/>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2467">
                                            <p:txEl>
                                              <p:pRg st="5" end="5"/>
                                            </p:txEl>
                                          </p:spTgt>
                                        </p:tgtEl>
                                        <p:attrNameLst>
                                          <p:attrName>style.visibility</p:attrName>
                                        </p:attrNameLst>
                                      </p:cBhvr>
                                      <p:to>
                                        <p:strVal val="visible"/>
                                      </p:to>
                                    </p:set>
                                    <p:animEffect transition="in" filter="dissolve">
                                      <p:cBhvr>
                                        <p:cTn id="19" dur="500"/>
                                        <p:tgtEl>
                                          <p:spTgt spid="62467">
                                            <p:txEl>
                                              <p:pRg st="5" end="5"/>
                                            </p:txEl>
                                          </p:spTgt>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2467">
                                            <p:txEl>
                                              <p:pRg st="7" end="7"/>
                                            </p:txEl>
                                          </p:spTgt>
                                        </p:tgtEl>
                                        <p:attrNameLst>
                                          <p:attrName>style.visibility</p:attrName>
                                        </p:attrNameLst>
                                      </p:cBhvr>
                                      <p:to>
                                        <p:strVal val="visible"/>
                                      </p:to>
                                    </p:set>
                                    <p:animEffect transition="in" filter="dissolve">
                                      <p:cBhvr>
                                        <p:cTn id="23" dur="500"/>
                                        <p:tgtEl>
                                          <p:spTgt spid="62467">
                                            <p:txEl>
                                              <p:pRg st="7" end="7"/>
                                            </p:txEl>
                                          </p:spTgt>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62467">
                                            <p:txEl>
                                              <p:pRg st="9" end="9"/>
                                            </p:txEl>
                                          </p:spTgt>
                                        </p:tgtEl>
                                        <p:attrNameLst>
                                          <p:attrName>style.visibility</p:attrName>
                                        </p:attrNameLst>
                                      </p:cBhvr>
                                      <p:to>
                                        <p:strVal val="visible"/>
                                      </p:to>
                                    </p:set>
                                    <p:animEffect transition="in" filter="dissolve">
                                      <p:cBhvr>
                                        <p:cTn id="27" dur="500"/>
                                        <p:tgtEl>
                                          <p:spTgt spid="624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GB" smtClean="0"/>
              <a:t>Communication…….</a:t>
            </a:r>
          </a:p>
        </p:txBody>
      </p:sp>
      <p:sp>
        <p:nvSpPr>
          <p:cNvPr id="36867" name="Rectangle 3"/>
          <p:cNvSpPr>
            <a:spLocks noGrp="1" noChangeArrowheads="1"/>
          </p:cNvSpPr>
          <p:nvPr>
            <p:ph type="body" idx="1"/>
          </p:nvPr>
        </p:nvSpPr>
        <p:spPr/>
        <p:txBody>
          <a:bodyPr/>
          <a:lstStyle/>
          <a:p>
            <a:pPr eaLnBrk="1" hangingPunct="1"/>
            <a:endParaRPr lang="en-GB" smtClean="0"/>
          </a:p>
          <a:p>
            <a:pPr eaLnBrk="1" hangingPunct="1"/>
            <a:endParaRPr lang="en-GB" smtClean="0"/>
          </a:p>
          <a:p>
            <a:pPr eaLnBrk="1" hangingPunct="1"/>
            <a:r>
              <a:rPr lang="en-GB" sz="3600" smtClean="0"/>
              <a:t>…….what does it involve ?</a:t>
            </a:r>
          </a:p>
        </p:txBody>
      </p:sp>
    </p:spTree>
    <p:extLst>
      <p:ext uri="{BB962C8B-B14F-4D97-AF65-F5344CB8AC3E}">
        <p14:creationId xmlns:p14="http://schemas.microsoft.com/office/powerpoint/2010/main" val="206551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animEffect transition="in" filter="dissolve">
                                      <p:cBhvr>
                                        <p:cTn id="11"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eaLnBrk="1" hangingPunct="1">
              <a:buFontTx/>
              <a:buNone/>
            </a:pPr>
            <a:endParaRPr lang="en-GB" smtClean="0"/>
          </a:p>
          <a:p>
            <a:pPr algn="ctr" eaLnBrk="1" hangingPunct="1">
              <a:buFontTx/>
              <a:buNone/>
            </a:pPr>
            <a:r>
              <a:rPr lang="en-GB" sz="3600" smtClean="0"/>
              <a:t>Why do we communicate ?</a:t>
            </a:r>
            <a:endParaRPr lang="en-GB" smtClean="0"/>
          </a:p>
        </p:txBody>
      </p:sp>
      <p:pic>
        <p:nvPicPr>
          <p:cNvPr id="174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3124200"/>
            <a:ext cx="4535488"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2850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827088" y="765175"/>
            <a:ext cx="7859712" cy="5330825"/>
          </a:xfrm>
        </p:spPr>
        <p:txBody>
          <a:bodyPr/>
          <a:lstStyle/>
          <a:p>
            <a:pPr eaLnBrk="1" hangingPunct="1">
              <a:buFontTx/>
              <a:buNone/>
            </a:pPr>
            <a:endParaRPr lang="en-GB" smtClean="0"/>
          </a:p>
          <a:p>
            <a:pPr eaLnBrk="1" hangingPunct="1">
              <a:buFontTx/>
              <a:buNone/>
            </a:pPr>
            <a:r>
              <a:rPr lang="en-GB" smtClean="0"/>
              <a:t>               </a:t>
            </a:r>
            <a:r>
              <a:rPr lang="en-GB" sz="3600" smtClean="0"/>
              <a:t>Think about different kinds </a:t>
            </a:r>
          </a:p>
          <a:p>
            <a:pPr eaLnBrk="1" hangingPunct="1">
              <a:buFontTx/>
              <a:buNone/>
            </a:pPr>
            <a:r>
              <a:rPr lang="en-GB" sz="3600" smtClean="0"/>
              <a:t>               of communication difficulties </a:t>
            </a:r>
          </a:p>
          <a:p>
            <a:pPr eaLnBrk="1" hangingPunct="1">
              <a:buFontTx/>
              <a:buNone/>
            </a:pPr>
            <a:r>
              <a:rPr lang="en-GB" smtClean="0"/>
              <a:t>               </a:t>
            </a:r>
          </a:p>
          <a:p>
            <a:pPr eaLnBrk="1" hangingPunct="1">
              <a:buFontTx/>
              <a:buNone/>
            </a:pPr>
            <a:endParaRPr lang="en-GB" smtClean="0"/>
          </a:p>
          <a:p>
            <a:pPr eaLnBrk="1" hangingPunct="1">
              <a:buFontTx/>
              <a:buNone/>
            </a:pPr>
            <a:r>
              <a:rPr lang="en-GB" smtClean="0"/>
              <a:t>  </a:t>
            </a:r>
          </a:p>
        </p:txBody>
      </p:sp>
      <p:pic>
        <p:nvPicPr>
          <p:cNvPr id="1945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1412875"/>
            <a:ext cx="1893887"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0387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p:txBody>
          <a:bodyPr/>
          <a:lstStyle/>
          <a:p>
            <a:pPr eaLnBrk="1" hangingPunct="1">
              <a:buFontTx/>
              <a:buNone/>
            </a:pPr>
            <a:r>
              <a:rPr lang="en-GB" b="1" smtClean="0"/>
              <a:t>How would it feel if you couldn’t communicate ?</a:t>
            </a:r>
          </a:p>
          <a:p>
            <a:pPr eaLnBrk="1" hangingPunct="1">
              <a:buFontTx/>
              <a:buNone/>
            </a:pPr>
            <a:endParaRPr lang="en-GB" b="1" smtClean="0"/>
          </a:p>
          <a:p>
            <a:pPr eaLnBrk="1" hangingPunct="1">
              <a:buFontTx/>
              <a:buNone/>
            </a:pPr>
            <a:endParaRPr lang="en-GB" b="1" smtClean="0"/>
          </a:p>
          <a:p>
            <a:pPr eaLnBrk="1" hangingPunct="1">
              <a:buFontTx/>
              <a:buNone/>
            </a:pPr>
            <a:r>
              <a:rPr lang="en-GB" b="1" smtClean="0"/>
              <a:t>How would it affect your life ?</a:t>
            </a:r>
          </a:p>
        </p:txBody>
      </p:sp>
      <p:pic>
        <p:nvPicPr>
          <p:cNvPr id="2150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3663" y="2565400"/>
            <a:ext cx="15970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7700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dirty="0" smtClean="0"/>
              <a:t>WHAT IS A CONVERSATION?</a:t>
            </a:r>
          </a:p>
        </p:txBody>
      </p:sp>
      <p:sp>
        <p:nvSpPr>
          <p:cNvPr id="23555" name="Content Placeholder 2"/>
          <p:cNvSpPr>
            <a:spLocks noGrp="1"/>
          </p:cNvSpPr>
          <p:nvPr>
            <p:ph idx="1"/>
          </p:nvPr>
        </p:nvSpPr>
        <p:spPr/>
        <p:txBody>
          <a:bodyPr/>
          <a:lstStyle/>
          <a:p>
            <a:pPr eaLnBrk="1" hangingPunct="1"/>
            <a:r>
              <a:rPr lang="en-GB" dirty="0" smtClean="0"/>
              <a:t>Two way</a:t>
            </a:r>
          </a:p>
          <a:p>
            <a:pPr eaLnBrk="1" hangingPunct="1"/>
            <a:r>
              <a:rPr lang="en-GB" dirty="0" smtClean="0"/>
              <a:t>Listening and talking</a:t>
            </a:r>
          </a:p>
          <a:p>
            <a:pPr eaLnBrk="1" hangingPunct="1"/>
            <a:r>
              <a:rPr lang="en-GB" dirty="0" smtClean="0"/>
              <a:t>Spontaneous, not planned</a:t>
            </a:r>
          </a:p>
          <a:p>
            <a:pPr eaLnBrk="1" hangingPunct="1"/>
            <a:r>
              <a:rPr lang="en-GB" dirty="0" smtClean="0"/>
              <a:t>Information exchange</a:t>
            </a:r>
          </a:p>
          <a:p>
            <a:pPr eaLnBrk="1" hangingPunct="1"/>
            <a:r>
              <a:rPr lang="en-GB" dirty="0" smtClean="0"/>
              <a:t>Opinions and ideas</a:t>
            </a:r>
          </a:p>
          <a:p>
            <a:pPr eaLnBrk="1" hangingPunct="1"/>
            <a:r>
              <a:rPr lang="en-GB" dirty="0" smtClean="0"/>
              <a:t>Fun, enjoyment, social connection</a:t>
            </a:r>
          </a:p>
          <a:p>
            <a:pPr eaLnBrk="1" hangingPunct="1"/>
            <a:r>
              <a:rPr lang="en-GB" dirty="0" smtClean="0"/>
              <a:t>Who you are</a:t>
            </a:r>
          </a:p>
        </p:txBody>
      </p:sp>
    </p:spTree>
    <p:extLst>
      <p:ext uri="{BB962C8B-B14F-4D97-AF65-F5344CB8AC3E}">
        <p14:creationId xmlns:p14="http://schemas.microsoft.com/office/powerpoint/2010/main" val="1085575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Conversations and aphasia</a:t>
            </a:r>
          </a:p>
        </p:txBody>
      </p:sp>
      <p:sp>
        <p:nvSpPr>
          <p:cNvPr id="3" name="Content Placeholder 2"/>
          <p:cNvSpPr>
            <a:spLocks noGrp="1"/>
          </p:cNvSpPr>
          <p:nvPr>
            <p:ph idx="1"/>
          </p:nvPr>
        </p:nvSpPr>
        <p:spPr/>
        <p:txBody>
          <a:bodyPr/>
          <a:lstStyle/>
          <a:p>
            <a:pPr marL="0" indent="0" eaLnBrk="1" hangingPunct="1">
              <a:buFontTx/>
              <a:buNone/>
              <a:defRPr/>
            </a:pPr>
            <a:r>
              <a:rPr lang="en-GB" dirty="0" smtClean="0"/>
              <a:t>Just the same but …..</a:t>
            </a:r>
          </a:p>
          <a:p>
            <a:pPr eaLnBrk="1" hangingPunct="1">
              <a:defRPr/>
            </a:pPr>
            <a:r>
              <a:rPr lang="en-GB" dirty="0" smtClean="0"/>
              <a:t>Both people need to work harder</a:t>
            </a:r>
          </a:p>
          <a:p>
            <a:pPr eaLnBrk="1" hangingPunct="1">
              <a:defRPr/>
            </a:pPr>
            <a:r>
              <a:rPr lang="en-GB" dirty="0" smtClean="0"/>
              <a:t>Both people need to be flexible and resourceful</a:t>
            </a:r>
          </a:p>
          <a:p>
            <a:pPr eaLnBrk="1" hangingPunct="1">
              <a:defRPr/>
            </a:pPr>
            <a:r>
              <a:rPr lang="en-GB" dirty="0" smtClean="0"/>
              <a:t>Use strategies as well as speech</a:t>
            </a:r>
          </a:p>
          <a:p>
            <a:pPr eaLnBrk="1" hangingPunct="1">
              <a:defRPr/>
            </a:pPr>
            <a:r>
              <a:rPr lang="en-GB" dirty="0" smtClean="0"/>
              <a:t>Allow time for the conversation</a:t>
            </a:r>
          </a:p>
          <a:p>
            <a:pPr eaLnBrk="1" hangingPunct="1">
              <a:defRPr/>
            </a:pPr>
            <a:r>
              <a:rPr lang="en-GB" dirty="0" smtClean="0"/>
              <a:t>Give the person plenty of time</a:t>
            </a:r>
          </a:p>
        </p:txBody>
      </p:sp>
    </p:spTree>
    <p:extLst>
      <p:ext uri="{BB962C8B-B14F-4D97-AF65-F5344CB8AC3E}">
        <p14:creationId xmlns:p14="http://schemas.microsoft.com/office/powerpoint/2010/main" val="850692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GB" dirty="0" smtClean="0"/>
              <a:t>Examples of good and bad conversations</a:t>
            </a:r>
          </a:p>
        </p:txBody>
      </p:sp>
      <p:sp>
        <p:nvSpPr>
          <p:cNvPr id="25603" name="Content Placeholder 2"/>
          <p:cNvSpPr>
            <a:spLocks noGrp="1"/>
          </p:cNvSpPr>
          <p:nvPr>
            <p:ph idx="1"/>
          </p:nvPr>
        </p:nvSpPr>
        <p:spPr/>
        <p:txBody>
          <a:bodyPr/>
          <a:lstStyle/>
          <a:p>
            <a:pPr marL="0" indent="0" eaLnBrk="1" hangingPunct="1">
              <a:buFontTx/>
              <a:buNone/>
            </a:pPr>
            <a:endParaRPr lang="en-GB" dirty="0" smtClean="0"/>
          </a:p>
          <a:p>
            <a:pPr marL="0" indent="0" eaLnBrk="1" hangingPunct="1">
              <a:buFontTx/>
              <a:buNone/>
            </a:pPr>
            <a:endParaRPr lang="en-GB" dirty="0" smtClean="0"/>
          </a:p>
          <a:p>
            <a:pPr marL="0" indent="0" eaLnBrk="1" hangingPunct="1">
              <a:buFontTx/>
              <a:buNone/>
            </a:pPr>
            <a:endParaRPr lang="en-GB" dirty="0" smtClean="0"/>
          </a:p>
          <a:p>
            <a:pPr marL="0" indent="0" eaLnBrk="1" hangingPunct="1">
              <a:buFontTx/>
              <a:buNone/>
            </a:pPr>
            <a:r>
              <a:rPr lang="en-GB" dirty="0" smtClean="0"/>
              <a:t>                      Watch the DVD</a:t>
            </a:r>
          </a:p>
        </p:txBody>
      </p:sp>
    </p:spTree>
    <p:extLst>
      <p:ext uri="{BB962C8B-B14F-4D97-AF65-F5344CB8AC3E}">
        <p14:creationId xmlns:p14="http://schemas.microsoft.com/office/powerpoint/2010/main" val="232674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eaLnBrk="1" hangingPunct="1">
              <a:buFontTx/>
              <a:buNone/>
            </a:pPr>
            <a:endParaRPr lang="en-GB" sz="4000" smtClean="0"/>
          </a:p>
          <a:p>
            <a:pPr algn="ctr" eaLnBrk="1" hangingPunct="1">
              <a:buFontTx/>
              <a:buNone/>
            </a:pPr>
            <a:r>
              <a:rPr lang="en-GB" sz="4400" smtClean="0"/>
              <a:t>Supporting and helping   communication</a:t>
            </a:r>
          </a:p>
          <a:p>
            <a:pPr eaLnBrk="1" hangingPunct="1">
              <a:buFontTx/>
              <a:buNone/>
            </a:pPr>
            <a:endParaRPr lang="en-GB" sz="4000" smtClean="0"/>
          </a:p>
          <a:p>
            <a:pPr eaLnBrk="1" hangingPunct="1">
              <a:buFontTx/>
              <a:buNone/>
            </a:pPr>
            <a:r>
              <a:rPr lang="en-GB" sz="4000" smtClean="0"/>
              <a:t>         </a:t>
            </a:r>
          </a:p>
        </p:txBody>
      </p:sp>
    </p:spTree>
    <p:extLst>
      <p:ext uri="{BB962C8B-B14F-4D97-AF65-F5344CB8AC3E}">
        <p14:creationId xmlns:p14="http://schemas.microsoft.com/office/powerpoint/2010/main" val="857552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charset="0"/>
              </a:rPr>
              <a:t>Supported Conversation training in Wolverhampton</a:t>
            </a:r>
            <a:endParaRPr lang="en-GB" dirty="0"/>
          </a:p>
        </p:txBody>
      </p:sp>
      <p:sp>
        <p:nvSpPr>
          <p:cNvPr id="3" name="Content Placeholder 2"/>
          <p:cNvSpPr>
            <a:spLocks noGrp="1"/>
          </p:cNvSpPr>
          <p:nvPr>
            <p:ph idx="1"/>
          </p:nvPr>
        </p:nvSpPr>
        <p:spPr/>
        <p:txBody>
          <a:bodyPr/>
          <a:lstStyle/>
          <a:p>
            <a:r>
              <a:rPr lang="en-US" dirty="0" smtClean="0"/>
              <a:t>Connect Website</a:t>
            </a:r>
          </a:p>
          <a:p>
            <a:r>
              <a:rPr lang="en-US" dirty="0" smtClean="0"/>
              <a:t>2004 – needed change/alternative to impairment based therapies</a:t>
            </a:r>
          </a:p>
          <a:p>
            <a:r>
              <a:rPr lang="en-US" dirty="0" smtClean="0"/>
              <a:t>Already involving training for families/ </a:t>
            </a:r>
            <a:r>
              <a:rPr lang="en-US" dirty="0" err="1" smtClean="0"/>
              <a:t>carers</a:t>
            </a:r>
            <a:r>
              <a:rPr lang="en-US" dirty="0" smtClean="0"/>
              <a:t>/staff – information giving</a:t>
            </a:r>
          </a:p>
          <a:p>
            <a:r>
              <a:rPr lang="en-US" dirty="0" smtClean="0"/>
              <a:t>New stroke guidelines (2004)</a:t>
            </a:r>
          </a:p>
          <a:p>
            <a:r>
              <a:rPr lang="en-US" dirty="0" smtClean="0"/>
              <a:t>Alex </a:t>
            </a:r>
            <a:r>
              <a:rPr lang="en-US" dirty="0" err="1" smtClean="0"/>
              <a:t>Stirling</a:t>
            </a:r>
            <a:r>
              <a:rPr lang="en-US" dirty="0" smtClean="0"/>
              <a:t> – Changing Attitudes to Conversation in an Acute Setting</a:t>
            </a:r>
          </a:p>
          <a:p>
            <a:endParaRPr lang="en-GB" dirty="0"/>
          </a:p>
        </p:txBody>
      </p:sp>
    </p:spTree>
    <p:extLst>
      <p:ext uri="{BB962C8B-B14F-4D97-AF65-F5344CB8AC3E}">
        <p14:creationId xmlns:p14="http://schemas.microsoft.com/office/powerpoint/2010/main" val="4075723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GB" smtClean="0"/>
              <a:t>Message In - Message Out</a:t>
            </a:r>
          </a:p>
        </p:txBody>
      </p:sp>
      <p:sp>
        <p:nvSpPr>
          <p:cNvPr id="30723" name="Rectangle 3"/>
          <p:cNvSpPr>
            <a:spLocks noGrp="1" noChangeArrowheads="1"/>
          </p:cNvSpPr>
          <p:nvPr>
            <p:ph type="body" idx="1"/>
          </p:nvPr>
        </p:nvSpPr>
        <p:spPr/>
        <p:txBody>
          <a:bodyPr/>
          <a:lstStyle/>
          <a:p>
            <a:pPr eaLnBrk="1" hangingPunct="1"/>
            <a:r>
              <a:rPr lang="en-GB" b="1" smtClean="0"/>
              <a:t>Message In</a:t>
            </a:r>
          </a:p>
          <a:p>
            <a:pPr eaLnBrk="1" hangingPunct="1">
              <a:buFontTx/>
              <a:buNone/>
            </a:pPr>
            <a:r>
              <a:rPr lang="en-GB" smtClean="0"/>
              <a:t>   How we help someone understand our message</a:t>
            </a:r>
          </a:p>
          <a:p>
            <a:pPr eaLnBrk="1" hangingPunct="1">
              <a:buFontTx/>
              <a:buNone/>
            </a:pPr>
            <a:endParaRPr lang="en-GB" smtClean="0"/>
          </a:p>
          <a:p>
            <a:pPr eaLnBrk="1" hangingPunct="1"/>
            <a:r>
              <a:rPr lang="en-GB" b="1" smtClean="0"/>
              <a:t>Message Out</a:t>
            </a:r>
          </a:p>
          <a:p>
            <a:pPr eaLnBrk="1" hangingPunct="1">
              <a:buFontTx/>
              <a:buNone/>
            </a:pPr>
            <a:r>
              <a:rPr lang="en-GB" smtClean="0"/>
              <a:t>   How we help someone get their message across</a:t>
            </a:r>
          </a:p>
        </p:txBody>
      </p:sp>
    </p:spTree>
    <p:extLst>
      <p:ext uri="{BB962C8B-B14F-4D97-AF65-F5344CB8AC3E}">
        <p14:creationId xmlns:p14="http://schemas.microsoft.com/office/powerpoint/2010/main" val="3469038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19256" cy="706090"/>
          </a:xfrm>
        </p:spPr>
        <p:txBody>
          <a:bodyPr>
            <a:normAutofit fontScale="90000"/>
          </a:bodyPr>
          <a:lstStyle/>
          <a:p>
            <a:pPr eaLnBrk="1" hangingPunct="1">
              <a:defRPr/>
            </a:pPr>
            <a:r>
              <a:rPr lang="en-GB" dirty="0" smtClean="0"/>
              <a:t>Support Modes</a:t>
            </a:r>
          </a:p>
        </p:txBody>
      </p:sp>
      <p:sp>
        <p:nvSpPr>
          <p:cNvPr id="82947" name="Rectangle 3"/>
          <p:cNvSpPr>
            <a:spLocks noGrp="1" noChangeArrowheads="1"/>
          </p:cNvSpPr>
          <p:nvPr>
            <p:ph type="body" idx="1"/>
          </p:nvPr>
        </p:nvSpPr>
        <p:spPr>
          <a:xfrm>
            <a:off x="499864" y="3429000"/>
            <a:ext cx="8248600" cy="3162672"/>
          </a:xfrm>
        </p:spPr>
        <p:txBody>
          <a:bodyPr>
            <a:normAutofit fontScale="77500" lnSpcReduction="20000"/>
          </a:bodyPr>
          <a:lstStyle/>
          <a:p>
            <a:pPr eaLnBrk="1" hangingPunct="1">
              <a:buFontTx/>
              <a:buNone/>
            </a:pPr>
            <a:r>
              <a:rPr lang="en-GB" sz="3400" b="1" dirty="0" smtClean="0">
                <a:solidFill>
                  <a:srgbClr val="00B0F0"/>
                </a:solidFill>
              </a:rPr>
              <a:t>Drawing</a:t>
            </a:r>
          </a:p>
          <a:p>
            <a:pPr>
              <a:buNone/>
            </a:pPr>
            <a:r>
              <a:rPr lang="en-GB" sz="3400" b="1" dirty="0">
                <a:solidFill>
                  <a:srgbClr val="00B0F0"/>
                </a:solidFill>
              </a:rPr>
              <a:t>Writing things </a:t>
            </a:r>
            <a:r>
              <a:rPr lang="en-GB" sz="3400" b="1" dirty="0" smtClean="0">
                <a:solidFill>
                  <a:srgbClr val="00B0F0"/>
                </a:solidFill>
              </a:rPr>
              <a:t>down</a:t>
            </a:r>
          </a:p>
          <a:p>
            <a:pPr>
              <a:buNone/>
            </a:pPr>
            <a:r>
              <a:rPr lang="en-GB" sz="3400" b="1" dirty="0" smtClean="0">
                <a:solidFill>
                  <a:srgbClr val="00B0F0"/>
                </a:solidFill>
              </a:rPr>
              <a:t>Gesture/Pointing</a:t>
            </a:r>
            <a:endParaRPr lang="en-GB" sz="3400" b="1" dirty="0">
              <a:solidFill>
                <a:srgbClr val="00B0F0"/>
              </a:solidFill>
            </a:endParaRPr>
          </a:p>
          <a:p>
            <a:pPr>
              <a:buNone/>
            </a:pPr>
            <a:r>
              <a:rPr lang="en-GB" sz="3400" b="1" dirty="0">
                <a:solidFill>
                  <a:srgbClr val="00B0F0"/>
                </a:solidFill>
              </a:rPr>
              <a:t>Pictures</a:t>
            </a:r>
          </a:p>
          <a:p>
            <a:pPr eaLnBrk="1" hangingPunct="1">
              <a:buFontTx/>
              <a:buNone/>
            </a:pPr>
            <a:endParaRPr lang="en-GB" b="1" dirty="0" smtClean="0"/>
          </a:p>
          <a:p>
            <a:pPr eaLnBrk="1" hangingPunct="1"/>
            <a:r>
              <a:rPr lang="en-GB" b="1" dirty="0" smtClean="0"/>
              <a:t>helps get the message IN</a:t>
            </a:r>
          </a:p>
          <a:p>
            <a:pPr eaLnBrk="1" hangingPunct="1"/>
            <a:r>
              <a:rPr lang="en-GB" b="1" dirty="0" smtClean="0"/>
              <a:t>helps hold the message</a:t>
            </a:r>
          </a:p>
          <a:p>
            <a:pPr eaLnBrk="1" hangingPunct="1"/>
            <a:r>
              <a:rPr lang="en-GB" b="1" dirty="0" smtClean="0"/>
              <a:t>helps get the message OUT</a:t>
            </a:r>
          </a:p>
          <a:p>
            <a:pPr eaLnBrk="1" hangingPunct="1"/>
            <a:endParaRPr lang="en-GB" dirty="0" smtClean="0"/>
          </a:p>
        </p:txBody>
      </p:sp>
      <p:pic>
        <p:nvPicPr>
          <p:cNvPr id="317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1295401"/>
            <a:ext cx="1930896" cy="188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7908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dissolve">
                                      <p:cBhvr>
                                        <p:cTn id="7" dur="500"/>
                                        <p:tgtEl>
                                          <p:spTgt spid="8294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2947">
                                            <p:txEl>
                                              <p:pRg st="0" end="0"/>
                                            </p:txEl>
                                          </p:spTgt>
                                        </p:tgtEl>
                                        <p:attrNameLst>
                                          <p:attrName>style.visibility</p:attrName>
                                        </p:attrNameLst>
                                      </p:cBhvr>
                                      <p:to>
                                        <p:strVal val="visible"/>
                                      </p:to>
                                    </p:set>
                                    <p:animEffect transition="in" filter="dissolve">
                                      <p:cBhvr>
                                        <p:cTn id="11" dur="500"/>
                                        <p:tgtEl>
                                          <p:spTgt spid="82947">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82947">
                                            <p:txEl>
                                              <p:pRg st="1" end="1"/>
                                            </p:txEl>
                                          </p:spTgt>
                                        </p:tgtEl>
                                        <p:attrNameLst>
                                          <p:attrName>style.visibility</p:attrName>
                                        </p:attrNameLst>
                                      </p:cBhvr>
                                      <p:to>
                                        <p:strVal val="visible"/>
                                      </p:to>
                                    </p:set>
                                    <p:animEffect transition="in" filter="dissolve">
                                      <p:cBhvr>
                                        <p:cTn id="15" dur="500"/>
                                        <p:tgtEl>
                                          <p:spTgt spid="82947">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Effect transition="in" filter="dissolve">
                                      <p:cBhvr>
                                        <p:cTn id="19" dur="500"/>
                                        <p:tgtEl>
                                          <p:spTgt spid="82947">
                                            <p:txEl>
                                              <p:pRg st="2" end="2"/>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82947">
                                            <p:txEl>
                                              <p:pRg st="3" end="3"/>
                                            </p:txEl>
                                          </p:spTgt>
                                        </p:tgtEl>
                                        <p:attrNameLst>
                                          <p:attrName>style.visibility</p:attrName>
                                        </p:attrNameLst>
                                      </p:cBhvr>
                                      <p:to>
                                        <p:strVal val="visible"/>
                                      </p:to>
                                    </p:set>
                                    <p:animEffect transition="in" filter="dissolve">
                                      <p:cBhvr>
                                        <p:cTn id="23" dur="500"/>
                                        <p:tgtEl>
                                          <p:spTgt spid="82947">
                                            <p:txEl>
                                              <p:pRg st="3" end="3"/>
                                            </p:txEl>
                                          </p:spTgt>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82947">
                                            <p:txEl>
                                              <p:pRg st="5" end="5"/>
                                            </p:txEl>
                                          </p:spTgt>
                                        </p:tgtEl>
                                        <p:attrNameLst>
                                          <p:attrName>style.visibility</p:attrName>
                                        </p:attrNameLst>
                                      </p:cBhvr>
                                      <p:to>
                                        <p:strVal val="visible"/>
                                      </p:to>
                                    </p:set>
                                    <p:animEffect transition="in" filter="dissolve">
                                      <p:cBhvr>
                                        <p:cTn id="27" dur="500"/>
                                        <p:tgtEl>
                                          <p:spTgt spid="82947">
                                            <p:txEl>
                                              <p:pRg st="5" end="5"/>
                                            </p:txEl>
                                          </p:spTgt>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82947">
                                            <p:txEl>
                                              <p:pRg st="6" end="6"/>
                                            </p:txEl>
                                          </p:spTgt>
                                        </p:tgtEl>
                                        <p:attrNameLst>
                                          <p:attrName>style.visibility</p:attrName>
                                        </p:attrNameLst>
                                      </p:cBhvr>
                                      <p:to>
                                        <p:strVal val="visible"/>
                                      </p:to>
                                    </p:set>
                                    <p:animEffect transition="in" filter="dissolve">
                                      <p:cBhvr>
                                        <p:cTn id="31" dur="500"/>
                                        <p:tgtEl>
                                          <p:spTgt spid="82947">
                                            <p:txEl>
                                              <p:pRg st="6" end="6"/>
                                            </p:txEl>
                                          </p:spTgt>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82947">
                                            <p:txEl>
                                              <p:pRg st="7" end="7"/>
                                            </p:txEl>
                                          </p:spTgt>
                                        </p:tgtEl>
                                        <p:attrNameLst>
                                          <p:attrName>style.visibility</p:attrName>
                                        </p:attrNameLst>
                                      </p:cBhvr>
                                      <p:to>
                                        <p:strVal val="visible"/>
                                      </p:to>
                                    </p:set>
                                    <p:animEffect transition="in" filter="dissolve">
                                      <p:cBhvr>
                                        <p:cTn id="35" dur="500"/>
                                        <p:tgtEl>
                                          <p:spTgt spid="829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a:t>
            </a:r>
            <a:endParaRPr lang="en-GB" dirty="0"/>
          </a:p>
        </p:txBody>
      </p:sp>
      <p:sp>
        <p:nvSpPr>
          <p:cNvPr id="3" name="Content Placeholder 2"/>
          <p:cNvSpPr>
            <a:spLocks noGrp="1"/>
          </p:cNvSpPr>
          <p:nvPr>
            <p:ph idx="1"/>
          </p:nvPr>
        </p:nvSpPr>
        <p:spPr/>
        <p:txBody>
          <a:bodyPr>
            <a:normAutofit fontScale="85000" lnSpcReduction="10000"/>
          </a:bodyPr>
          <a:lstStyle/>
          <a:p>
            <a:pPr>
              <a:lnSpc>
                <a:spcPct val="90000"/>
              </a:lnSpc>
              <a:buFontTx/>
              <a:buNone/>
            </a:pPr>
            <a:r>
              <a:rPr lang="en-GB" dirty="0" smtClean="0"/>
              <a:t>“I don’t feel so useless” (Rehab counsellor)</a:t>
            </a:r>
          </a:p>
          <a:p>
            <a:pPr>
              <a:lnSpc>
                <a:spcPct val="90000"/>
              </a:lnSpc>
              <a:buFontTx/>
              <a:buNone/>
            </a:pPr>
            <a:r>
              <a:rPr lang="en-GB" dirty="0" smtClean="0"/>
              <a:t>“It made me really think about how I communicate with people who have aphasia .. Certainly take on board all the ideas.. Have learned a lot “ (OT)</a:t>
            </a:r>
          </a:p>
          <a:p>
            <a:pPr>
              <a:lnSpc>
                <a:spcPct val="90000"/>
              </a:lnSpc>
              <a:buFontTx/>
              <a:buNone/>
            </a:pPr>
            <a:r>
              <a:rPr lang="en-GB" dirty="0" smtClean="0"/>
              <a:t>“I know what I should be doing now..” (counsellor)</a:t>
            </a:r>
          </a:p>
          <a:p>
            <a:pPr>
              <a:lnSpc>
                <a:spcPct val="90000"/>
              </a:lnSpc>
              <a:buFontTx/>
              <a:buNone/>
            </a:pPr>
            <a:r>
              <a:rPr lang="en-GB" dirty="0" smtClean="0"/>
              <a:t>“I have found this very useful and will continue to practise and use these skills in my job” (enrolled nurse)</a:t>
            </a:r>
          </a:p>
          <a:p>
            <a:pPr>
              <a:lnSpc>
                <a:spcPct val="90000"/>
              </a:lnSpc>
              <a:buFontTx/>
              <a:buNone/>
            </a:pPr>
            <a:r>
              <a:rPr lang="en-GB" dirty="0" smtClean="0"/>
              <a:t>“I feel more confident to converse with people who have communication difficulties” (HCA)</a:t>
            </a:r>
          </a:p>
          <a:p>
            <a:pPr>
              <a:lnSpc>
                <a:spcPct val="90000"/>
              </a:lnSpc>
              <a:buFontTx/>
              <a:buNone/>
            </a:pPr>
            <a:r>
              <a:rPr lang="en-GB" dirty="0" smtClean="0"/>
              <a:t>“It made me think more about how I can communicate with people and how I need to give  more time and patience”  (Housekeeping assistant)</a:t>
            </a:r>
          </a:p>
          <a:p>
            <a:endParaRPr lang="en-GB" dirty="0"/>
          </a:p>
        </p:txBody>
      </p:sp>
    </p:spTree>
    <p:extLst>
      <p:ext uri="{BB962C8B-B14F-4D97-AF65-F5344CB8AC3E}">
        <p14:creationId xmlns:p14="http://schemas.microsoft.com/office/powerpoint/2010/main" val="2211287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418058"/>
          </a:xfrm>
        </p:spPr>
        <p:txBody>
          <a:bodyPr>
            <a:normAutofit fontScale="90000"/>
          </a:bodyPr>
          <a:lstStyle/>
          <a:p>
            <a:r>
              <a:rPr lang="en-GB" sz="3100" dirty="0" smtClean="0"/>
              <a:t>What worked and what started well but faded…</a:t>
            </a:r>
            <a:endParaRPr lang="en-GB" dirty="0"/>
          </a:p>
        </p:txBody>
      </p:sp>
      <p:sp>
        <p:nvSpPr>
          <p:cNvPr id="3" name="Content Placeholder 2"/>
          <p:cNvSpPr>
            <a:spLocks noGrp="1"/>
          </p:cNvSpPr>
          <p:nvPr>
            <p:ph idx="1"/>
          </p:nvPr>
        </p:nvSpPr>
        <p:spPr>
          <a:xfrm>
            <a:off x="395536" y="980728"/>
            <a:ext cx="8568952" cy="5760640"/>
          </a:xfrm>
        </p:spPr>
        <p:txBody>
          <a:bodyPr>
            <a:normAutofit fontScale="40000" lnSpcReduction="20000"/>
          </a:bodyPr>
          <a:lstStyle/>
          <a:p>
            <a:pPr>
              <a:lnSpc>
                <a:spcPct val="90000"/>
              </a:lnSpc>
            </a:pPr>
            <a:r>
              <a:rPr lang="en-GB" sz="8800" dirty="0" smtClean="0">
                <a:solidFill>
                  <a:srgbClr val="92D050"/>
                </a:solidFill>
              </a:rPr>
              <a:t>Training ourselves as trainers</a:t>
            </a:r>
          </a:p>
          <a:p>
            <a:pPr>
              <a:lnSpc>
                <a:spcPct val="90000"/>
              </a:lnSpc>
            </a:pPr>
            <a:r>
              <a:rPr lang="en-GB" sz="8800" dirty="0" smtClean="0">
                <a:solidFill>
                  <a:srgbClr val="92D050"/>
                </a:solidFill>
              </a:rPr>
              <a:t>User-friendly resources - Adapted leaflets/</a:t>
            </a:r>
            <a:r>
              <a:rPr lang="en-GB" sz="8800" dirty="0" err="1" smtClean="0">
                <a:solidFill>
                  <a:srgbClr val="92D050"/>
                </a:solidFill>
              </a:rPr>
              <a:t>handouts</a:t>
            </a:r>
            <a:r>
              <a:rPr lang="en-GB" sz="8800" dirty="0" smtClean="0">
                <a:solidFill>
                  <a:srgbClr val="92D050"/>
                </a:solidFill>
              </a:rPr>
              <a:t> to be more aphasia friendly and </a:t>
            </a:r>
            <a:r>
              <a:rPr lang="en-GB" sz="8800" dirty="0">
                <a:solidFill>
                  <a:srgbClr val="92D050"/>
                </a:solidFill>
              </a:rPr>
              <a:t>p</a:t>
            </a:r>
            <a:r>
              <a:rPr lang="en-GB" sz="8800" dirty="0" smtClean="0">
                <a:solidFill>
                  <a:srgbClr val="92D050"/>
                </a:solidFill>
              </a:rPr>
              <a:t>ut up aphasia friendly signage around hospital</a:t>
            </a:r>
          </a:p>
          <a:p>
            <a:pPr>
              <a:lnSpc>
                <a:spcPct val="90000"/>
              </a:lnSpc>
            </a:pPr>
            <a:r>
              <a:rPr lang="en-GB" sz="8800" dirty="0" smtClean="0">
                <a:solidFill>
                  <a:srgbClr val="92D050"/>
                </a:solidFill>
              </a:rPr>
              <a:t>Communication tips sheets at beds</a:t>
            </a:r>
          </a:p>
          <a:p>
            <a:pPr>
              <a:lnSpc>
                <a:spcPct val="90000"/>
              </a:lnSpc>
            </a:pPr>
            <a:r>
              <a:rPr lang="en-GB" sz="8800" dirty="0" smtClean="0">
                <a:solidFill>
                  <a:srgbClr val="92D050"/>
                </a:solidFill>
              </a:rPr>
              <a:t>Symbol based drinks/snack choices for drinks trolleys</a:t>
            </a:r>
            <a:endParaRPr lang="en-GB" sz="8800" dirty="0" smtClean="0">
              <a:solidFill>
                <a:srgbClr val="00B0F0"/>
              </a:solidFill>
            </a:endParaRPr>
          </a:p>
          <a:p>
            <a:pPr>
              <a:lnSpc>
                <a:spcPct val="90000"/>
              </a:lnSpc>
            </a:pPr>
            <a:r>
              <a:rPr lang="en-GB" sz="8800" dirty="0" smtClean="0">
                <a:solidFill>
                  <a:srgbClr val="92D050"/>
                </a:solidFill>
              </a:rPr>
              <a:t>Enabling others to make life books</a:t>
            </a:r>
          </a:p>
          <a:p>
            <a:pPr>
              <a:lnSpc>
                <a:spcPct val="90000"/>
              </a:lnSpc>
            </a:pPr>
            <a:r>
              <a:rPr lang="en-GB" sz="8800" dirty="0" smtClean="0">
                <a:solidFill>
                  <a:srgbClr val="92D050"/>
                </a:solidFill>
              </a:rPr>
              <a:t>Politics</a:t>
            </a:r>
          </a:p>
          <a:p>
            <a:pPr>
              <a:lnSpc>
                <a:spcPct val="90000"/>
              </a:lnSpc>
            </a:pPr>
            <a:r>
              <a:rPr lang="en-GB" sz="8800" dirty="0" smtClean="0">
                <a:solidFill>
                  <a:srgbClr val="92D050"/>
                </a:solidFill>
              </a:rPr>
              <a:t>Groups – supported conversation/total communication (in and out patients)</a:t>
            </a:r>
          </a:p>
          <a:p>
            <a:pPr marL="0" indent="0">
              <a:buNone/>
            </a:pPr>
            <a:endParaRPr lang="en-GB" dirty="0" smtClean="0"/>
          </a:p>
        </p:txBody>
      </p:sp>
    </p:spTree>
    <p:extLst>
      <p:ext uri="{BB962C8B-B14F-4D97-AF65-F5344CB8AC3E}">
        <p14:creationId xmlns:p14="http://schemas.microsoft.com/office/powerpoint/2010/main" val="3068935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363272" cy="5793507"/>
          </a:xfrm>
        </p:spPr>
        <p:txBody>
          <a:bodyPr>
            <a:normAutofit lnSpcReduction="10000"/>
          </a:bodyPr>
          <a:lstStyle/>
          <a:p>
            <a:pPr>
              <a:lnSpc>
                <a:spcPct val="90000"/>
              </a:lnSpc>
            </a:pPr>
            <a:r>
              <a:rPr lang="en-GB" sz="3600" dirty="0">
                <a:solidFill>
                  <a:srgbClr val="00B0F0"/>
                </a:solidFill>
              </a:rPr>
              <a:t>SLT rooms more aphasia friendly</a:t>
            </a:r>
          </a:p>
          <a:p>
            <a:pPr>
              <a:lnSpc>
                <a:spcPct val="90000"/>
              </a:lnSpc>
            </a:pPr>
            <a:r>
              <a:rPr lang="en-GB" sz="3600" dirty="0">
                <a:solidFill>
                  <a:srgbClr val="00B0F0"/>
                </a:solidFill>
              </a:rPr>
              <a:t>Creating opportunities for carers to see props and ramps being used</a:t>
            </a:r>
          </a:p>
          <a:p>
            <a:pPr>
              <a:lnSpc>
                <a:spcPct val="90000"/>
              </a:lnSpc>
            </a:pPr>
            <a:r>
              <a:rPr lang="en-GB" sz="3600" dirty="0">
                <a:solidFill>
                  <a:srgbClr val="00B0F0"/>
                </a:solidFill>
              </a:rPr>
              <a:t>Creating own life books</a:t>
            </a:r>
          </a:p>
          <a:p>
            <a:pPr>
              <a:lnSpc>
                <a:spcPct val="90000"/>
              </a:lnSpc>
            </a:pPr>
            <a:r>
              <a:rPr lang="en-GB" sz="3600" dirty="0">
                <a:solidFill>
                  <a:srgbClr val="92D050"/>
                </a:solidFill>
              </a:rPr>
              <a:t>Opened it up to all hospital staff</a:t>
            </a:r>
          </a:p>
          <a:p>
            <a:pPr>
              <a:lnSpc>
                <a:spcPct val="90000"/>
              </a:lnSpc>
            </a:pPr>
            <a:r>
              <a:rPr lang="en-GB" sz="3600" dirty="0">
                <a:solidFill>
                  <a:srgbClr val="92D050"/>
                </a:solidFill>
              </a:rPr>
              <a:t>Extended to acute hospital and the community</a:t>
            </a:r>
          </a:p>
          <a:p>
            <a:r>
              <a:rPr lang="en-GB" sz="3600" dirty="0">
                <a:solidFill>
                  <a:srgbClr val="C00000"/>
                </a:solidFill>
              </a:rPr>
              <a:t>Wards provided with communication resource box (props and ramps)</a:t>
            </a:r>
          </a:p>
          <a:p>
            <a:r>
              <a:rPr lang="en-GB" sz="3600" dirty="0">
                <a:solidFill>
                  <a:srgbClr val="C00000"/>
                </a:solidFill>
              </a:rPr>
              <a:t>Fitted in with mandatory nurse training</a:t>
            </a:r>
          </a:p>
          <a:p>
            <a:endParaRPr lang="en-GB" dirty="0"/>
          </a:p>
        </p:txBody>
      </p:sp>
    </p:spTree>
    <p:extLst>
      <p:ext uri="{BB962C8B-B14F-4D97-AF65-F5344CB8AC3E}">
        <p14:creationId xmlns:p14="http://schemas.microsoft.com/office/powerpoint/2010/main" val="195458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0000"/>
          </a:xfrm>
        </p:spPr>
        <p:txBody>
          <a:bodyPr>
            <a:prstTxWarp prst="textFadeLeft">
              <a:avLst/>
            </a:prstTxWarp>
          </a:bodyPr>
          <a:lstStyle/>
          <a:p>
            <a:r>
              <a:rPr lang="en-GB" dirty="0" smtClean="0">
                <a:ln w="18415" cmpd="sng">
                  <a:solidFill>
                    <a:srgbClr val="FFFFFF"/>
                  </a:solidFill>
                  <a:prstDash val="solid"/>
                </a:ln>
                <a:solidFill>
                  <a:srgbClr val="0070C0"/>
                </a:solidFill>
                <a:effectLst>
                  <a:glow rad="101600">
                    <a:schemeClr val="accent5">
                      <a:satMod val="175000"/>
                      <a:alpha val="40000"/>
                    </a:schemeClr>
                  </a:glow>
                  <a:outerShdw blurRad="63500" dir="3600000" algn="tl" rotWithShape="0">
                    <a:srgbClr val="000000">
                      <a:alpha val="70000"/>
                    </a:srgbClr>
                  </a:outerShdw>
                </a:effectLst>
              </a:rPr>
              <a:t>Growing/Adapting</a:t>
            </a:r>
            <a:endParaRPr lang="en-GB" dirty="0">
              <a:ln w="18415" cmpd="sng">
                <a:solidFill>
                  <a:srgbClr val="FFFFFF"/>
                </a:solidFill>
                <a:prstDash val="solid"/>
              </a:ln>
              <a:solidFill>
                <a:srgbClr val="0070C0"/>
              </a:solidFill>
              <a:effectLst>
                <a:glow rad="101600">
                  <a:schemeClr val="accent5">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611560" y="1988840"/>
            <a:ext cx="8028384" cy="4320480"/>
          </a:xfrm>
        </p:spPr>
        <p:txBody>
          <a:bodyPr>
            <a:normAutofit/>
          </a:bodyPr>
          <a:lstStyle/>
          <a:p>
            <a:endParaRPr lang="en-GB" dirty="0" smtClean="0"/>
          </a:p>
          <a:p>
            <a:endParaRPr lang="en-GB" dirty="0"/>
          </a:p>
          <a:p>
            <a:r>
              <a:rPr lang="en-GB" dirty="0" smtClean="0"/>
              <a:t>Previously using role modelling as practise</a:t>
            </a:r>
          </a:p>
          <a:p>
            <a:r>
              <a:rPr lang="en-GB" dirty="0" smtClean="0"/>
              <a:t>Now wanted to make it more realistic</a:t>
            </a: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1286581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a:t>
            </a:r>
            <a:br>
              <a:rPr lang="en-GB" dirty="0"/>
            </a:br>
            <a:endParaRPr lang="en-GB" dirty="0"/>
          </a:p>
        </p:txBody>
      </p:sp>
      <p:sp>
        <p:nvSpPr>
          <p:cNvPr id="3" name="Content Placeholder 2"/>
          <p:cNvSpPr>
            <a:spLocks noGrp="1"/>
          </p:cNvSpPr>
          <p:nvPr>
            <p:ph idx="1"/>
          </p:nvPr>
        </p:nvSpPr>
        <p:spPr>
          <a:xfrm>
            <a:off x="467544" y="1628800"/>
            <a:ext cx="8291264" cy="4929411"/>
          </a:xfrm>
        </p:spPr>
        <p:txBody>
          <a:bodyPr>
            <a:normAutofit fontScale="92500" lnSpcReduction="20000"/>
          </a:bodyPr>
          <a:lstStyle/>
          <a:p>
            <a:r>
              <a:rPr lang="en-GB" dirty="0" smtClean="0"/>
              <a:t>2 </a:t>
            </a:r>
            <a:r>
              <a:rPr lang="en-GB" dirty="0"/>
              <a:t>SLTs attended further Connect led training – </a:t>
            </a:r>
            <a:r>
              <a:rPr lang="en-GB" dirty="0">
                <a:solidFill>
                  <a:srgbClr val="0070C0"/>
                </a:solidFill>
              </a:rPr>
              <a:t>Training the </a:t>
            </a:r>
            <a:r>
              <a:rPr lang="en-GB" dirty="0" smtClean="0">
                <a:solidFill>
                  <a:srgbClr val="0070C0"/>
                </a:solidFill>
              </a:rPr>
              <a:t>Trainers</a:t>
            </a:r>
            <a:endParaRPr lang="en-GB" dirty="0">
              <a:solidFill>
                <a:srgbClr val="0070C0"/>
              </a:solidFill>
            </a:endParaRPr>
          </a:p>
          <a:p>
            <a:r>
              <a:rPr lang="en-GB" dirty="0"/>
              <a:t>Involved volunteers from around the region who have aphasia being trained to be involved in training Health Care Professionals</a:t>
            </a:r>
          </a:p>
          <a:p>
            <a:r>
              <a:rPr lang="en-GB" dirty="0"/>
              <a:t>learn how to give useful feedback about how someone’s  communication partner skills</a:t>
            </a:r>
          </a:p>
          <a:p>
            <a:r>
              <a:rPr lang="en-GB" dirty="0"/>
              <a:t>invited to participate in SC training in the region</a:t>
            </a:r>
          </a:p>
          <a:p>
            <a:r>
              <a:rPr lang="en-GB" dirty="0"/>
              <a:t>While first part of SC training is going on, SLT goes through Training the Trainers presentation to remind them/support them in what they previously learned</a:t>
            </a:r>
          </a:p>
          <a:p>
            <a:endParaRPr lang="en-GB" dirty="0"/>
          </a:p>
        </p:txBody>
      </p:sp>
      <p:pic>
        <p:nvPicPr>
          <p:cNvPr id="4098" name="Picture 2" descr="C:\Documents and Settings\87003\Local Settings\Temporary Internet Files\Content.IE5\GZ3LIYYD\MC9002870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188640"/>
            <a:ext cx="1389287" cy="153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087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Things </a:t>
            </a:r>
            <a:r>
              <a:rPr lang="en-GB" dirty="0"/>
              <a:t>to think </a:t>
            </a:r>
            <a:r>
              <a:rPr lang="en-GB" dirty="0" smtClean="0"/>
              <a:t>about</a:t>
            </a:r>
            <a:r>
              <a:rPr lang="en-GB" dirty="0"/>
              <a:t/>
            </a:r>
            <a:br>
              <a:rPr lang="en-GB" dirty="0"/>
            </a:br>
            <a:endParaRPr lang="en-GB" dirty="0"/>
          </a:p>
        </p:txBody>
      </p:sp>
      <p:sp>
        <p:nvSpPr>
          <p:cNvPr id="3" name="Content Placeholder 2"/>
          <p:cNvSpPr>
            <a:spLocks noGrp="1"/>
          </p:cNvSpPr>
          <p:nvPr>
            <p:ph idx="1"/>
          </p:nvPr>
        </p:nvSpPr>
        <p:spPr>
          <a:xfrm>
            <a:off x="457200" y="1600200"/>
            <a:ext cx="8291264" cy="4925144"/>
          </a:xfrm>
        </p:spPr>
        <p:txBody>
          <a:bodyPr>
            <a:normAutofit lnSpcReduction="10000"/>
          </a:bodyPr>
          <a:lstStyle/>
          <a:p>
            <a:r>
              <a:rPr lang="en-GB" dirty="0" smtClean="0"/>
              <a:t>Travel arrangements</a:t>
            </a:r>
          </a:p>
          <a:p>
            <a:r>
              <a:rPr lang="en-GB" dirty="0" smtClean="0"/>
              <a:t>Travel costs</a:t>
            </a:r>
          </a:p>
          <a:p>
            <a:r>
              <a:rPr lang="en-GB" dirty="0" smtClean="0"/>
              <a:t>Payment?</a:t>
            </a:r>
          </a:p>
          <a:p>
            <a:r>
              <a:rPr lang="en-GB" dirty="0" smtClean="0"/>
              <a:t>Physical access to training area/toilets </a:t>
            </a:r>
            <a:r>
              <a:rPr lang="en-GB" dirty="0" err="1" smtClean="0"/>
              <a:t>etc</a:t>
            </a:r>
            <a:endParaRPr lang="en-GB" dirty="0" smtClean="0"/>
          </a:p>
          <a:p>
            <a:r>
              <a:rPr lang="en-GB" dirty="0" smtClean="0"/>
              <a:t>Need more than 1 SLT for the SC training</a:t>
            </a:r>
          </a:p>
          <a:p>
            <a:r>
              <a:rPr lang="en-GB" dirty="0" smtClean="0"/>
              <a:t>Inevitably a longer training session overall and so not suitable to fit into nurse mandatory training times</a:t>
            </a:r>
          </a:p>
          <a:p>
            <a:r>
              <a:rPr lang="en-GB" dirty="0" smtClean="0"/>
              <a:t>However, MUCH more effective!!</a:t>
            </a:r>
          </a:p>
          <a:p>
            <a:endParaRPr lang="en-GB" dirty="0" smtClean="0"/>
          </a:p>
          <a:p>
            <a:endParaRPr lang="en-GB" dirty="0"/>
          </a:p>
        </p:txBody>
      </p:sp>
    </p:spTree>
    <p:extLst>
      <p:ext uri="{BB962C8B-B14F-4D97-AF65-F5344CB8AC3E}">
        <p14:creationId xmlns:p14="http://schemas.microsoft.com/office/powerpoint/2010/main" val="1849245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to target?</a:t>
            </a:r>
            <a:endParaRPr lang="en-GB" dirty="0"/>
          </a:p>
        </p:txBody>
      </p:sp>
      <p:sp>
        <p:nvSpPr>
          <p:cNvPr id="3" name="Content Placeholder 2"/>
          <p:cNvSpPr>
            <a:spLocks noGrp="1"/>
          </p:cNvSpPr>
          <p:nvPr>
            <p:ph idx="1"/>
          </p:nvPr>
        </p:nvSpPr>
        <p:spPr>
          <a:xfrm>
            <a:off x="457200" y="1268760"/>
            <a:ext cx="8291264" cy="5328592"/>
          </a:xfrm>
        </p:spPr>
        <p:txBody>
          <a:bodyPr/>
          <a:lstStyle/>
          <a:p>
            <a:r>
              <a:rPr lang="en-GB" dirty="0" smtClean="0"/>
              <a:t>New SLTs</a:t>
            </a:r>
          </a:p>
          <a:p>
            <a:r>
              <a:rPr lang="en-GB" dirty="0" smtClean="0"/>
              <a:t>AHPs in </a:t>
            </a:r>
            <a:r>
              <a:rPr lang="en-GB" dirty="0" err="1" smtClean="0"/>
              <a:t>neuro</a:t>
            </a:r>
            <a:r>
              <a:rPr lang="en-GB" dirty="0" smtClean="0"/>
              <a:t> rehab setting</a:t>
            </a:r>
          </a:p>
          <a:p>
            <a:r>
              <a:rPr lang="en-GB" dirty="0" smtClean="0"/>
              <a:t>Nurses on stroke unit</a:t>
            </a:r>
          </a:p>
          <a:p>
            <a:r>
              <a:rPr lang="en-GB" dirty="0" smtClean="0">
                <a:solidFill>
                  <a:srgbClr val="00B0F0"/>
                </a:solidFill>
              </a:rPr>
              <a:t>Early Supported Discharge team (AHPs plus rehab technicians)</a:t>
            </a:r>
          </a:p>
          <a:p>
            <a:r>
              <a:rPr lang="en-GB" dirty="0" smtClean="0"/>
              <a:t>Other staff in </a:t>
            </a:r>
            <a:r>
              <a:rPr lang="en-GB" dirty="0" err="1" smtClean="0"/>
              <a:t>neuro</a:t>
            </a:r>
            <a:r>
              <a:rPr lang="en-GB" dirty="0" smtClean="0"/>
              <a:t> rehab setting – dietician, clinical psychologist</a:t>
            </a:r>
          </a:p>
          <a:p>
            <a:r>
              <a:rPr lang="en-GB" dirty="0" smtClean="0"/>
              <a:t>Social workers linked with </a:t>
            </a:r>
            <a:r>
              <a:rPr lang="en-GB" dirty="0" err="1" smtClean="0"/>
              <a:t>neuro</a:t>
            </a:r>
            <a:r>
              <a:rPr lang="en-GB" dirty="0" smtClean="0"/>
              <a:t> team</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301250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GB" dirty="0" smtClean="0"/>
              <a:t>Changes to training</a:t>
            </a:r>
            <a:endParaRPr lang="en-GB" dirty="0"/>
          </a:p>
        </p:txBody>
      </p:sp>
      <p:sp>
        <p:nvSpPr>
          <p:cNvPr id="3" name="Content Placeholder 2"/>
          <p:cNvSpPr>
            <a:spLocks noGrp="1"/>
          </p:cNvSpPr>
          <p:nvPr>
            <p:ph idx="1"/>
          </p:nvPr>
        </p:nvSpPr>
        <p:spPr>
          <a:xfrm>
            <a:off x="457200" y="1268760"/>
            <a:ext cx="8507288" cy="5472608"/>
          </a:xfrm>
        </p:spPr>
        <p:txBody>
          <a:bodyPr>
            <a:normAutofit fontScale="92500" lnSpcReduction="10000"/>
          </a:bodyPr>
          <a:lstStyle/>
          <a:p>
            <a:r>
              <a:rPr lang="en-GB" dirty="0" smtClean="0"/>
              <a:t>Longer than that offered during mandatory nurse training (3 hours)</a:t>
            </a:r>
          </a:p>
          <a:p>
            <a:r>
              <a:rPr lang="en-GB" dirty="0" smtClean="0"/>
              <a:t>Includes some practical time with trainers</a:t>
            </a:r>
          </a:p>
          <a:p>
            <a:r>
              <a:rPr lang="en-GB" dirty="0" smtClean="0"/>
              <a:t>“Try it for real!”</a:t>
            </a:r>
          </a:p>
          <a:p>
            <a:endParaRPr lang="en-GB" dirty="0"/>
          </a:p>
          <a:p>
            <a:endParaRPr lang="en-GB" dirty="0" smtClean="0"/>
          </a:p>
          <a:p>
            <a:pPr lvl="1">
              <a:lnSpc>
                <a:spcPct val="90000"/>
              </a:lnSpc>
            </a:pPr>
            <a:r>
              <a:rPr lang="en-GB" dirty="0" smtClean="0">
                <a:solidFill>
                  <a:srgbClr val="00B0F0"/>
                </a:solidFill>
              </a:rPr>
              <a:t>15 </a:t>
            </a:r>
            <a:r>
              <a:rPr lang="en-GB" dirty="0">
                <a:solidFill>
                  <a:srgbClr val="00B0F0"/>
                </a:solidFill>
              </a:rPr>
              <a:t>minute conversation with someone who has a communication </a:t>
            </a:r>
            <a:r>
              <a:rPr lang="en-GB" dirty="0" smtClean="0">
                <a:solidFill>
                  <a:srgbClr val="00B0F0"/>
                </a:solidFill>
              </a:rPr>
              <a:t>difficulty (plus an observer)</a:t>
            </a:r>
            <a:endParaRPr lang="en-GB" dirty="0">
              <a:solidFill>
                <a:srgbClr val="00B0F0"/>
              </a:solidFill>
            </a:endParaRPr>
          </a:p>
          <a:p>
            <a:pPr>
              <a:lnSpc>
                <a:spcPct val="90000"/>
              </a:lnSpc>
            </a:pPr>
            <a:endParaRPr lang="en-GB" dirty="0">
              <a:solidFill>
                <a:srgbClr val="00B0F0"/>
              </a:solidFill>
            </a:endParaRPr>
          </a:p>
          <a:p>
            <a:pPr lvl="1">
              <a:lnSpc>
                <a:spcPct val="90000"/>
              </a:lnSpc>
            </a:pPr>
            <a:r>
              <a:rPr lang="en-GB" dirty="0">
                <a:solidFill>
                  <a:srgbClr val="00B0F0"/>
                </a:solidFill>
              </a:rPr>
              <a:t>5 minutes feedback on your conversational skills</a:t>
            </a:r>
          </a:p>
          <a:p>
            <a:pPr>
              <a:lnSpc>
                <a:spcPct val="90000"/>
              </a:lnSpc>
            </a:pPr>
            <a:endParaRPr lang="en-GB" dirty="0">
              <a:solidFill>
                <a:srgbClr val="00B0F0"/>
              </a:solidFill>
            </a:endParaRPr>
          </a:p>
          <a:p>
            <a:pPr lvl="1">
              <a:lnSpc>
                <a:spcPct val="90000"/>
              </a:lnSpc>
            </a:pPr>
            <a:r>
              <a:rPr lang="en-GB" dirty="0">
                <a:solidFill>
                  <a:srgbClr val="00B0F0"/>
                </a:solidFill>
              </a:rPr>
              <a:t>Return to main group for summary and group discussion</a:t>
            </a:r>
          </a:p>
          <a:p>
            <a:endParaRPr lang="en-GB" dirty="0" smtClean="0"/>
          </a:p>
          <a:p>
            <a:pPr marL="0" indent="0">
              <a:buNone/>
            </a:pPr>
            <a:endParaRPr lang="en-GB" dirty="0"/>
          </a:p>
        </p:txBody>
      </p:sp>
      <p:pic>
        <p:nvPicPr>
          <p:cNvPr id="11267" name="Picture 3" descr="C:\Documents and Settings\87003\Local Settings\Temporary Internet Files\Content.IE5\GZ3LIYYD\MC9001395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3939" y="2924944"/>
            <a:ext cx="1713304"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671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lstStyle/>
          <a:p>
            <a:r>
              <a:rPr lang="en-GB" dirty="0" smtClean="0">
                <a:solidFill>
                  <a:schemeClr val="tx1"/>
                </a:solidFill>
                <a:latin typeface="Arial" charset="0"/>
              </a:rPr>
              <a:t>Aura </a:t>
            </a:r>
            <a:r>
              <a:rPr lang="en-GB" dirty="0" err="1" smtClean="0">
                <a:solidFill>
                  <a:schemeClr val="tx1"/>
                </a:solidFill>
                <a:latin typeface="Arial" charset="0"/>
              </a:rPr>
              <a:t>Kagan</a:t>
            </a:r>
            <a:r>
              <a:rPr lang="en-GB" dirty="0" smtClean="0">
                <a:solidFill>
                  <a:schemeClr val="tx1"/>
                </a:solidFill>
                <a:latin typeface="Arial" charset="0"/>
              </a:rPr>
              <a:t> (1989) describes supported conversation as a method where “The partner acts as a resource for the person with Aphasia and actively shares the communication load. Supported Conversation provides conversation partners with methods and materials for achieving this goal”</a:t>
            </a:r>
          </a:p>
          <a:p>
            <a:endParaRPr lang="en-GB" dirty="0"/>
          </a:p>
        </p:txBody>
      </p:sp>
    </p:spTree>
    <p:extLst>
      <p:ext uri="{BB962C8B-B14F-4D97-AF65-F5344CB8AC3E}">
        <p14:creationId xmlns:p14="http://schemas.microsoft.com/office/powerpoint/2010/main" val="2348118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1475656" y="2132856"/>
            <a:ext cx="6400800" cy="1752600"/>
          </a:xfrm>
        </p:spPr>
        <p:txBody>
          <a:bodyPr>
            <a:normAutofit fontScale="92500" lnSpcReduction="10000"/>
          </a:bodyPr>
          <a:lstStyle/>
          <a:p>
            <a:pPr marR="0" eaLnBrk="1" hangingPunct="1"/>
            <a:r>
              <a:rPr lang="en-GB" sz="4000" dirty="0" smtClean="0">
                <a:solidFill>
                  <a:schemeClr val="accent4"/>
                </a:solidFill>
              </a:rPr>
              <a:t>BUDDY PROJECT </a:t>
            </a:r>
          </a:p>
          <a:p>
            <a:pPr marR="0" eaLnBrk="1" hangingPunct="1"/>
            <a:r>
              <a:rPr lang="en-GB" sz="4000" dirty="0" smtClean="0">
                <a:solidFill>
                  <a:schemeClr val="accent4"/>
                </a:solidFill>
              </a:rPr>
              <a:t>Supported Conversation Training for Buddy Volunteers  </a:t>
            </a:r>
          </a:p>
          <a:p>
            <a:pPr marR="0" eaLnBrk="1" hangingPunct="1"/>
            <a:endParaRPr lang="en-US" dirty="0" smtClean="0"/>
          </a:p>
        </p:txBody>
      </p:sp>
      <p:pic>
        <p:nvPicPr>
          <p:cNvPr id="5124" name="Picture 4" descr="Social_Work-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292600"/>
            <a:ext cx="1960563"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47664" y="620688"/>
            <a:ext cx="5976664" cy="707886"/>
          </a:xfrm>
          <a:prstGeom prst="rect">
            <a:avLst/>
          </a:prstGeom>
        </p:spPr>
        <p:txBody>
          <a:bodyPr wrap="square">
            <a:spAutoFit/>
          </a:bodyPr>
          <a:lstStyle/>
          <a:p>
            <a:pPr algn="ctr"/>
            <a:r>
              <a:rPr lang="en-GB" sz="40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rPr>
              <a:t>Growing/Adapting</a:t>
            </a:r>
            <a:endParaRPr lang="en-GB" sz="4000" dirty="0"/>
          </a:p>
        </p:txBody>
      </p:sp>
    </p:spTree>
    <p:extLst>
      <p:ext uri="{BB962C8B-B14F-4D97-AF65-F5344CB8AC3E}">
        <p14:creationId xmlns:p14="http://schemas.microsoft.com/office/powerpoint/2010/main" val="3070731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28374"/>
            <a:ext cx="8496944" cy="6240985"/>
          </a:xfrm>
        </p:spPr>
        <p:txBody>
          <a:bodyPr>
            <a:normAutofit/>
          </a:bodyPr>
          <a:lstStyle/>
          <a:p>
            <a:pPr marL="0" indent="0" algn="ctr">
              <a:buNone/>
            </a:pPr>
            <a:r>
              <a:rPr lang="en-GB" sz="3800" u="sng" dirty="0" smtClean="0"/>
              <a:t>Buddy Project</a:t>
            </a:r>
          </a:p>
          <a:p>
            <a:pPr marL="0" indent="0" algn="ctr">
              <a:buNone/>
            </a:pPr>
            <a:endParaRPr lang="en-GB" sz="3800" u="sng" dirty="0" smtClean="0"/>
          </a:p>
          <a:p>
            <a:r>
              <a:rPr lang="en-GB" sz="2800" dirty="0" smtClean="0"/>
              <a:t>Supported Conversation Training for Buddy Volunteers</a:t>
            </a:r>
          </a:p>
          <a:p>
            <a:r>
              <a:rPr lang="en-GB" sz="2800" dirty="0"/>
              <a:t>The stroke buddy scheme came about from an idea spoken about at the Stroke </a:t>
            </a:r>
            <a:r>
              <a:rPr lang="en-GB" sz="2800" dirty="0" smtClean="0"/>
              <a:t>Conference</a:t>
            </a:r>
            <a:endParaRPr lang="en-GB" sz="2800" dirty="0"/>
          </a:p>
          <a:p>
            <a:r>
              <a:rPr lang="en-GB" sz="2800" dirty="0"/>
              <a:t>It is a way to try and help people who have had a stroke who are finding it difficult to take part in </a:t>
            </a:r>
            <a:r>
              <a:rPr lang="en-GB" sz="2800" dirty="0" smtClean="0"/>
              <a:t>rehabilitation</a:t>
            </a:r>
            <a:endParaRPr lang="en-GB" sz="2800" dirty="0"/>
          </a:p>
          <a:p>
            <a:r>
              <a:rPr lang="en-GB" sz="2800" dirty="0"/>
              <a:t>These people were helped more by those who had had a similar experience than by professional </a:t>
            </a:r>
            <a:r>
              <a:rPr lang="en-GB" sz="2800" dirty="0" smtClean="0"/>
              <a:t>staff</a:t>
            </a:r>
            <a:endParaRPr lang="en-GB" sz="2800" dirty="0"/>
          </a:p>
          <a:p>
            <a:r>
              <a:rPr lang="en-GB" sz="2800" dirty="0"/>
              <a:t>Draws on key concepts of Supported Conversation for Adults with Aphasia (</a:t>
            </a:r>
            <a:r>
              <a:rPr lang="en-GB" sz="2800" dirty="0" err="1"/>
              <a:t>Kagan</a:t>
            </a:r>
            <a:r>
              <a:rPr lang="en-GB" sz="2800" dirty="0"/>
              <a:t>, 1995)</a:t>
            </a:r>
          </a:p>
          <a:p>
            <a:endParaRPr lang="en-GB" dirty="0"/>
          </a:p>
        </p:txBody>
      </p:sp>
      <p:pic>
        <p:nvPicPr>
          <p:cNvPr id="5122" name="Picture 2" descr="C:\Documents and Settings\87003\Local Settings\Temporary Internet Files\Content.IE5\XS221K6Y\MC90019772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11477"/>
            <a:ext cx="1512168" cy="1259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251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6192688"/>
          </a:xfrm>
        </p:spPr>
        <p:txBody>
          <a:bodyPr>
            <a:normAutofit/>
          </a:bodyPr>
          <a:lstStyle/>
          <a:p>
            <a:r>
              <a:rPr lang="en-GB" dirty="0"/>
              <a:t>New project in </a:t>
            </a:r>
            <a:r>
              <a:rPr lang="en-GB" dirty="0" smtClean="0"/>
              <a:t>Wolverhampton – 2011</a:t>
            </a:r>
          </a:p>
          <a:p>
            <a:endParaRPr lang="en-GB" dirty="0" smtClean="0"/>
          </a:p>
          <a:p>
            <a:pPr marL="0" indent="0">
              <a:buNone/>
            </a:pPr>
            <a:r>
              <a:rPr lang="en-GB" dirty="0" smtClean="0"/>
              <a:t>Stroke </a:t>
            </a:r>
            <a:r>
              <a:rPr lang="en-GB" dirty="0"/>
              <a:t>survivors volunteer to befriend &amp; support other people who have had a stroke &amp; who are having difficulty coming to terms with their difficulties &amp; life changes </a:t>
            </a:r>
            <a:endParaRPr lang="en-GB" dirty="0" smtClean="0"/>
          </a:p>
          <a:p>
            <a:r>
              <a:rPr lang="en-GB" dirty="0" smtClean="0"/>
              <a:t>Team</a:t>
            </a:r>
            <a:r>
              <a:rPr lang="en-GB" dirty="0"/>
              <a:t>:</a:t>
            </a:r>
          </a:p>
          <a:p>
            <a:pPr lvl="1"/>
            <a:r>
              <a:rPr lang="en-GB" dirty="0"/>
              <a:t>Speech &amp; Language Therapist</a:t>
            </a:r>
          </a:p>
          <a:p>
            <a:pPr lvl="1"/>
            <a:r>
              <a:rPr lang="en-GB" dirty="0"/>
              <a:t>Occupational Therapist</a:t>
            </a:r>
          </a:p>
          <a:p>
            <a:pPr lvl="1"/>
            <a:r>
              <a:rPr lang="en-GB" dirty="0"/>
              <a:t>Clinical </a:t>
            </a:r>
            <a:r>
              <a:rPr lang="en-GB" dirty="0" smtClean="0"/>
              <a:t>Psychologist</a:t>
            </a:r>
          </a:p>
          <a:p>
            <a:pPr lvl="1"/>
            <a:r>
              <a:rPr lang="en-GB" dirty="0" smtClean="0"/>
              <a:t>Volunteer + Buddy</a:t>
            </a:r>
          </a:p>
          <a:p>
            <a:pPr lvl="1"/>
            <a:endParaRPr lang="en-US" dirty="0"/>
          </a:p>
          <a:p>
            <a:endParaRPr lang="en-GB" dirty="0"/>
          </a:p>
        </p:txBody>
      </p:sp>
      <p:pic>
        <p:nvPicPr>
          <p:cNvPr id="6150" name="Picture 6" descr="C:\Documents and Settings\87003\Local Settings\Temporary Internet Files\Content.IE5\XS221K6Y\MC9000890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2944" y="476672"/>
            <a:ext cx="1142681" cy="1295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676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Role</a:t>
            </a:r>
          </a:p>
        </p:txBody>
      </p:sp>
      <p:sp>
        <p:nvSpPr>
          <p:cNvPr id="3" name="Content Placeholder 2"/>
          <p:cNvSpPr>
            <a:spLocks noGrp="1"/>
          </p:cNvSpPr>
          <p:nvPr>
            <p:ph idx="1"/>
          </p:nvPr>
        </p:nvSpPr>
        <p:spPr/>
        <p:txBody>
          <a:bodyPr/>
          <a:lstStyle/>
          <a:p>
            <a:r>
              <a:rPr lang="en-GB" dirty="0"/>
              <a:t>Ensure involvement of People with communication difficulty as </a:t>
            </a:r>
            <a:r>
              <a:rPr lang="en-GB" dirty="0">
                <a:solidFill>
                  <a:srgbClr val="00B0F0"/>
                </a:solidFill>
              </a:rPr>
              <a:t>buddies</a:t>
            </a:r>
            <a:r>
              <a:rPr lang="en-GB" dirty="0"/>
              <a:t>.</a:t>
            </a:r>
          </a:p>
          <a:p>
            <a:r>
              <a:rPr lang="en-GB" dirty="0"/>
              <a:t>Devise training packages for </a:t>
            </a:r>
            <a:r>
              <a:rPr lang="en-GB" dirty="0">
                <a:solidFill>
                  <a:srgbClr val="00B050"/>
                </a:solidFill>
              </a:rPr>
              <a:t>volunteers</a:t>
            </a:r>
            <a:r>
              <a:rPr lang="en-GB" dirty="0"/>
              <a:t>.</a:t>
            </a:r>
          </a:p>
          <a:p>
            <a:r>
              <a:rPr lang="en-GB" dirty="0"/>
              <a:t>Help to develop aphasia friendly information to enable data collection pre/post project. </a:t>
            </a:r>
          </a:p>
          <a:p>
            <a:r>
              <a:rPr lang="en-GB" dirty="0"/>
              <a:t>General planning and devising paperwork for the project.</a:t>
            </a:r>
            <a:endParaRPr lang="en-US" dirty="0"/>
          </a:p>
          <a:p>
            <a:endParaRPr lang="en-GB" dirty="0"/>
          </a:p>
        </p:txBody>
      </p:sp>
      <p:pic>
        <p:nvPicPr>
          <p:cNvPr id="7170" name="Picture 2" descr="C:\Documents and Settings\87003\Local Settings\Temporary Internet Files\Content.IE5\GZ3LIYYD\MC9000370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48679"/>
            <a:ext cx="1584176" cy="82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822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91264" cy="5073427"/>
          </a:xfrm>
        </p:spPr>
        <p:txBody>
          <a:bodyPr/>
          <a:lstStyle/>
          <a:p>
            <a:r>
              <a:rPr lang="en-GB" sz="3600" dirty="0"/>
              <a:t>Once the volunteers had received training about different communication difficulties, they were then trained in how to support communication, and this training is based on </a:t>
            </a:r>
            <a:r>
              <a:rPr lang="en-GB" sz="3600" dirty="0" err="1"/>
              <a:t>Kagan’s</a:t>
            </a:r>
            <a:r>
              <a:rPr lang="en-GB" sz="3600" dirty="0"/>
              <a:t> SCA approach – Supported conversation for adults with aphasia.</a:t>
            </a:r>
          </a:p>
          <a:p>
            <a:endParaRPr lang="en-GB" dirty="0"/>
          </a:p>
        </p:txBody>
      </p:sp>
    </p:spTree>
    <p:extLst>
      <p:ext uri="{BB962C8B-B14F-4D97-AF65-F5344CB8AC3E}">
        <p14:creationId xmlns:p14="http://schemas.microsoft.com/office/powerpoint/2010/main" val="2672029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GB" dirty="0"/>
              <a:t>The Role of the Volunteer</a:t>
            </a:r>
          </a:p>
        </p:txBody>
      </p:sp>
      <p:sp>
        <p:nvSpPr>
          <p:cNvPr id="3" name="Content Placeholder 2"/>
          <p:cNvSpPr>
            <a:spLocks noGrp="1"/>
          </p:cNvSpPr>
          <p:nvPr>
            <p:ph idx="1"/>
          </p:nvPr>
        </p:nvSpPr>
        <p:spPr>
          <a:xfrm>
            <a:off x="457200" y="1052736"/>
            <a:ext cx="8507288" cy="5688632"/>
          </a:xfrm>
        </p:spPr>
        <p:txBody>
          <a:bodyPr>
            <a:normAutofit/>
          </a:bodyPr>
          <a:lstStyle/>
          <a:p>
            <a:r>
              <a:rPr lang="en-GB" dirty="0"/>
              <a:t>The contact might include:</a:t>
            </a:r>
          </a:p>
          <a:p>
            <a:pPr lvl="2"/>
            <a:r>
              <a:rPr lang="en-GB" dirty="0"/>
              <a:t>Going round to their house, having a cup of tea and a </a:t>
            </a:r>
            <a:r>
              <a:rPr lang="en-GB" dirty="0" smtClean="0"/>
              <a:t>chat</a:t>
            </a:r>
          </a:p>
          <a:p>
            <a:pPr marL="914400" lvl="2" indent="0">
              <a:buNone/>
            </a:pPr>
            <a:endParaRPr lang="en-GB" dirty="0" smtClean="0"/>
          </a:p>
          <a:p>
            <a:pPr marL="914400" lvl="2" indent="0">
              <a:buNone/>
            </a:pPr>
            <a:endParaRPr lang="en-GB" dirty="0" smtClean="0"/>
          </a:p>
          <a:p>
            <a:pPr lvl="2"/>
            <a:r>
              <a:rPr lang="en-GB" dirty="0" smtClean="0"/>
              <a:t>Helping </a:t>
            </a:r>
            <a:r>
              <a:rPr lang="en-GB" dirty="0"/>
              <a:t>them to get involved in things that interest </a:t>
            </a:r>
            <a:r>
              <a:rPr lang="en-GB" dirty="0" smtClean="0"/>
              <a:t>them</a:t>
            </a:r>
          </a:p>
          <a:p>
            <a:pPr marL="914400" lvl="2" indent="0">
              <a:buNone/>
            </a:pPr>
            <a:endParaRPr lang="en-GB" dirty="0"/>
          </a:p>
          <a:p>
            <a:pPr marL="914400" lvl="2" indent="0">
              <a:buNone/>
            </a:pPr>
            <a:endParaRPr lang="en-GB" sz="2200" dirty="0" smtClean="0"/>
          </a:p>
          <a:p>
            <a:pPr marL="914400" lvl="2" indent="0">
              <a:buNone/>
            </a:pPr>
            <a:endParaRPr lang="en-GB" sz="2200" dirty="0"/>
          </a:p>
          <a:p>
            <a:pPr algn="ctr">
              <a:buNone/>
            </a:pPr>
            <a:r>
              <a:rPr lang="en-GB" sz="2200" dirty="0"/>
              <a:t>	</a:t>
            </a:r>
            <a:r>
              <a:rPr lang="en-GB" sz="2800" b="1" dirty="0"/>
              <a:t>The overall aim is to gently encourage the buddy to do more for themselves, make the most of services and get more out of life</a:t>
            </a:r>
          </a:p>
          <a:p>
            <a:endParaRPr lang="en-GB" dirty="0"/>
          </a:p>
        </p:txBody>
      </p:sp>
      <p:pic>
        <p:nvPicPr>
          <p:cNvPr id="8194" name="Picture 2" descr="C:\Documents and Settings\87003\Local Settings\Temporary Internet Files\Content.IE5\AARF2PNR\MP90042309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5548" y="2060848"/>
            <a:ext cx="784480" cy="78448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Documents and Settings\87003\Local Settings\Temporary Internet Files\Content.IE5\GN4Z4E90\MP91021698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3551826"/>
            <a:ext cx="955880" cy="764704"/>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Documents and Settings\87003\Local Settings\Temporary Internet Files\Content.IE5\AARF2PNR\MC90044055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3429000"/>
            <a:ext cx="792088" cy="1022966"/>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C:\Documents and Settings\87003\Local Settings\Temporary Internet Files\Content.IE5\GN4Z4E90\MC9004405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3391018"/>
            <a:ext cx="938783" cy="990364"/>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C:\Documents and Settings\87003\Local Settings\Temporary Internet Files\Content.IE5\GN4Z4E90\MP910216957[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32040" y="3513518"/>
            <a:ext cx="942256" cy="803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775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Supervision</a:t>
            </a:r>
          </a:p>
        </p:txBody>
      </p:sp>
      <p:sp>
        <p:nvSpPr>
          <p:cNvPr id="3" name="Content Placeholder 2"/>
          <p:cNvSpPr>
            <a:spLocks noGrp="1"/>
          </p:cNvSpPr>
          <p:nvPr>
            <p:ph idx="1"/>
          </p:nvPr>
        </p:nvSpPr>
        <p:spPr/>
        <p:txBody>
          <a:bodyPr>
            <a:normAutofit lnSpcReduction="10000"/>
          </a:bodyPr>
          <a:lstStyle/>
          <a:p>
            <a:r>
              <a:rPr lang="en-GB" dirty="0"/>
              <a:t>Volunteers will have monthly supervision with an allocated therapist</a:t>
            </a:r>
          </a:p>
          <a:p>
            <a:pPr>
              <a:buNone/>
            </a:pPr>
            <a:endParaRPr lang="en-GB" sz="1600" dirty="0"/>
          </a:p>
          <a:p>
            <a:r>
              <a:rPr lang="en-GB" dirty="0"/>
              <a:t>This is a chance for them to discuss issues that may have arisen and ideas to help the buddies further</a:t>
            </a:r>
          </a:p>
          <a:p>
            <a:pPr>
              <a:buNone/>
            </a:pPr>
            <a:endParaRPr lang="en-GB" sz="1600" dirty="0"/>
          </a:p>
          <a:p>
            <a:r>
              <a:rPr lang="en-GB" dirty="0"/>
              <a:t>If an emergency situation occurs volunteers will have the number of the therapist and an emergency contact number</a:t>
            </a:r>
          </a:p>
          <a:p>
            <a:endParaRPr lang="en-GB" dirty="0"/>
          </a:p>
        </p:txBody>
      </p:sp>
    </p:spTree>
    <p:extLst>
      <p:ext uri="{BB962C8B-B14F-4D97-AF65-F5344CB8AC3E}">
        <p14:creationId xmlns:p14="http://schemas.microsoft.com/office/powerpoint/2010/main" val="71785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adapting!!</a:t>
            </a:r>
            <a:endParaRPr lang="en-GB" dirty="0"/>
          </a:p>
        </p:txBody>
      </p:sp>
      <p:sp>
        <p:nvSpPr>
          <p:cNvPr id="3" name="Content Placeholder 2"/>
          <p:cNvSpPr>
            <a:spLocks noGrp="1"/>
          </p:cNvSpPr>
          <p:nvPr>
            <p:ph idx="1"/>
          </p:nvPr>
        </p:nvSpPr>
        <p:spPr/>
        <p:txBody>
          <a:bodyPr>
            <a:normAutofit lnSpcReduction="10000"/>
          </a:bodyPr>
          <a:lstStyle/>
          <a:p>
            <a:r>
              <a:rPr lang="en-GB" dirty="0" smtClean="0"/>
              <a:t>Funding for 12 months</a:t>
            </a:r>
          </a:p>
          <a:p>
            <a:r>
              <a:rPr lang="en-GB" dirty="0" smtClean="0"/>
              <a:t>2 sets of training volunteers so far</a:t>
            </a:r>
          </a:p>
          <a:p>
            <a:r>
              <a:rPr lang="en-GB" dirty="0" smtClean="0"/>
              <a:t>Funding continues into second year as some left over from initial funding</a:t>
            </a:r>
          </a:p>
          <a:p>
            <a:r>
              <a:rPr lang="en-GB" dirty="0" smtClean="0"/>
              <a:t>(difficult to get buddies to ‘buy into’ the scheme)</a:t>
            </a:r>
          </a:p>
          <a:p>
            <a:r>
              <a:rPr lang="en-GB" dirty="0" smtClean="0"/>
              <a:t>So, broadened  the scheme so that volunteers act more like conversation partners rather than encouraging buddies to engage.</a:t>
            </a:r>
            <a:endParaRPr lang="en-GB" dirty="0"/>
          </a:p>
        </p:txBody>
      </p:sp>
      <p:pic>
        <p:nvPicPr>
          <p:cNvPr id="9218" name="Picture 2" descr="C:\Documents and Settings\87003\Local Settings\Temporary Internet Files\Content.IE5\XS221K6Y\MC90043266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4868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606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19256" cy="5433467"/>
          </a:xfrm>
        </p:spPr>
        <p:txBody>
          <a:bodyPr/>
          <a:lstStyle/>
          <a:p>
            <a:endParaRPr lang="en-GB" dirty="0"/>
          </a:p>
          <a:p>
            <a:pPr marL="0" indent="0" algn="ctr">
              <a:buNone/>
            </a:pPr>
            <a:r>
              <a:rPr lang="en-GB" dirty="0" smtClean="0"/>
              <a:t>ANY QUESTIONS</a:t>
            </a:r>
          </a:p>
          <a:p>
            <a:endParaRPr lang="en-GB" dirty="0"/>
          </a:p>
          <a:p>
            <a:endParaRPr lang="en-GB" dirty="0" smtClean="0"/>
          </a:p>
          <a:p>
            <a:endParaRPr lang="en-GB" dirty="0"/>
          </a:p>
          <a:p>
            <a:pPr marL="0" indent="0" algn="ctr">
              <a:buNone/>
            </a:pPr>
            <a:r>
              <a:rPr lang="en-GB" dirty="0" smtClean="0"/>
              <a:t>THANK YOU FOR LISTENING!</a:t>
            </a:r>
          </a:p>
        </p:txBody>
      </p:sp>
      <p:pic>
        <p:nvPicPr>
          <p:cNvPr id="1026" name="Picture 2" descr="C:\Documents and Settings\87003\Local Settings\Temporary Internet Files\Content.IE5\AJC50P6Z\MP90040210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4180996"/>
            <a:ext cx="2281407" cy="15203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87003\Local Settings\Temporary Internet Files\Content.IE5\01A3UNY3\MP9002894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1485" y="1916832"/>
            <a:ext cx="1938179" cy="127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67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charset="0"/>
              </a:rPr>
              <a:t>Key ideas</a:t>
            </a:r>
            <a:endParaRPr lang="en-GB" dirty="0"/>
          </a:p>
        </p:txBody>
      </p:sp>
      <p:sp>
        <p:nvSpPr>
          <p:cNvPr id="3" name="Content Placeholder 2"/>
          <p:cNvSpPr>
            <a:spLocks noGrp="1"/>
          </p:cNvSpPr>
          <p:nvPr>
            <p:ph idx="1"/>
          </p:nvPr>
        </p:nvSpPr>
        <p:spPr/>
        <p:txBody>
          <a:bodyPr/>
          <a:lstStyle/>
          <a:p>
            <a:r>
              <a:rPr lang="en-GB" dirty="0" smtClean="0">
                <a:latin typeface="Arial" charset="0"/>
              </a:rPr>
              <a:t>Acknowledge and reveal Competence</a:t>
            </a:r>
          </a:p>
          <a:p>
            <a:r>
              <a:rPr lang="en-GB" dirty="0" smtClean="0">
                <a:latin typeface="Arial" charset="0"/>
              </a:rPr>
              <a:t>Social, not medical model</a:t>
            </a:r>
          </a:p>
          <a:p>
            <a:r>
              <a:rPr lang="en-GB" dirty="0" smtClean="0">
                <a:latin typeface="Arial" charset="0"/>
              </a:rPr>
              <a:t>Equal responsibility in a conversation</a:t>
            </a:r>
          </a:p>
          <a:p>
            <a:r>
              <a:rPr lang="en-GB" dirty="0" smtClean="0">
                <a:latin typeface="Arial" charset="0"/>
              </a:rPr>
              <a:t>Conversation Props and Ramps - message in and message out</a:t>
            </a:r>
          </a:p>
          <a:p>
            <a:r>
              <a:rPr lang="en-GB" dirty="0" smtClean="0">
                <a:latin typeface="Arial" charset="0"/>
              </a:rPr>
              <a:t>Total communication environment</a:t>
            </a:r>
          </a:p>
          <a:p>
            <a:endParaRPr lang="en-GB" dirty="0"/>
          </a:p>
        </p:txBody>
      </p:sp>
    </p:spTree>
    <p:extLst>
      <p:ext uri="{BB962C8B-B14F-4D97-AF65-F5344CB8AC3E}">
        <p14:creationId xmlns:p14="http://schemas.microsoft.com/office/powerpoint/2010/main" val="3647291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charset="0"/>
              </a:rPr>
              <a:t>Conversation Props and Ramps</a:t>
            </a:r>
            <a:endParaRPr lang="en-GB" dirty="0"/>
          </a:p>
        </p:txBody>
      </p:sp>
      <p:sp>
        <p:nvSpPr>
          <p:cNvPr id="3" name="Content Placeholder 2"/>
          <p:cNvSpPr>
            <a:spLocks noGrp="1"/>
          </p:cNvSpPr>
          <p:nvPr>
            <p:ph idx="1"/>
          </p:nvPr>
        </p:nvSpPr>
        <p:spPr>
          <a:xfrm>
            <a:off x="457200" y="1600200"/>
            <a:ext cx="8291264" cy="4525963"/>
          </a:xfrm>
        </p:spPr>
        <p:txBody>
          <a:bodyPr>
            <a:normAutofit fontScale="92500"/>
          </a:bodyPr>
          <a:lstStyle/>
          <a:p>
            <a:pPr>
              <a:lnSpc>
                <a:spcPct val="90000"/>
              </a:lnSpc>
            </a:pPr>
            <a:r>
              <a:rPr lang="en-GB" dirty="0" smtClean="0"/>
              <a:t>Writing</a:t>
            </a:r>
          </a:p>
          <a:p>
            <a:pPr>
              <a:lnSpc>
                <a:spcPct val="90000"/>
              </a:lnSpc>
            </a:pPr>
            <a:r>
              <a:rPr lang="en-GB" dirty="0" smtClean="0"/>
              <a:t>Gesture</a:t>
            </a:r>
          </a:p>
          <a:p>
            <a:pPr>
              <a:lnSpc>
                <a:spcPct val="90000"/>
              </a:lnSpc>
            </a:pPr>
            <a:r>
              <a:rPr lang="en-GB" dirty="0" smtClean="0"/>
              <a:t>Drawing</a:t>
            </a:r>
          </a:p>
          <a:p>
            <a:pPr>
              <a:lnSpc>
                <a:spcPct val="90000"/>
              </a:lnSpc>
            </a:pPr>
            <a:r>
              <a:rPr lang="en-GB" dirty="0" smtClean="0"/>
              <a:t>Pictures – magazines, newspapers, photos, </a:t>
            </a:r>
          </a:p>
          <a:p>
            <a:pPr>
              <a:lnSpc>
                <a:spcPct val="90000"/>
              </a:lnSpc>
            </a:pPr>
            <a:r>
              <a:rPr lang="en-GB" dirty="0" smtClean="0"/>
              <a:t>Books, diaries, calendars, life books, SCA resource manual, relevant ‘remnant’ objects, initiators</a:t>
            </a:r>
          </a:p>
          <a:p>
            <a:pPr>
              <a:lnSpc>
                <a:spcPct val="90000"/>
              </a:lnSpc>
            </a:pPr>
            <a:r>
              <a:rPr lang="en-GB" dirty="0" smtClean="0"/>
              <a:t>Communication books/ Communication passports</a:t>
            </a:r>
          </a:p>
          <a:p>
            <a:pPr>
              <a:lnSpc>
                <a:spcPct val="90000"/>
              </a:lnSpc>
            </a:pPr>
            <a:r>
              <a:rPr lang="en-GB" dirty="0" smtClean="0"/>
              <a:t>NB other issues - taking turns, quiet surroundings, taking your time</a:t>
            </a:r>
          </a:p>
          <a:p>
            <a:endParaRPr lang="en-GB" dirty="0"/>
          </a:p>
        </p:txBody>
      </p:sp>
    </p:spTree>
    <p:extLst>
      <p:ext uri="{BB962C8B-B14F-4D97-AF65-F5344CB8AC3E}">
        <p14:creationId xmlns:p14="http://schemas.microsoft.com/office/powerpoint/2010/main" val="792157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80920" cy="5904656"/>
          </a:xfrm>
        </p:spPr>
        <p:txBody>
          <a:bodyPr>
            <a:normAutofit/>
          </a:bodyPr>
          <a:lstStyle/>
          <a:p>
            <a:pPr>
              <a:lnSpc>
                <a:spcPct val="80000"/>
              </a:lnSpc>
            </a:pPr>
            <a:r>
              <a:rPr lang="en-GB" dirty="0" smtClean="0"/>
              <a:t>Attended various Connect courses</a:t>
            </a:r>
          </a:p>
          <a:p>
            <a:pPr>
              <a:lnSpc>
                <a:spcPct val="80000"/>
              </a:lnSpc>
            </a:pPr>
            <a:r>
              <a:rPr lang="en-GB" dirty="0" smtClean="0"/>
              <a:t>Flesh on the bones of what we were trying to do</a:t>
            </a:r>
          </a:p>
          <a:p>
            <a:pPr>
              <a:lnSpc>
                <a:spcPct val="80000"/>
              </a:lnSpc>
              <a:buFontTx/>
              <a:buNone/>
            </a:pPr>
            <a:endParaRPr lang="en-GB" dirty="0" smtClean="0"/>
          </a:p>
          <a:p>
            <a:pPr>
              <a:lnSpc>
                <a:spcPct val="80000"/>
              </a:lnSpc>
              <a:buFontTx/>
              <a:buNone/>
            </a:pPr>
            <a:r>
              <a:rPr lang="en-GB" u="sng" dirty="0" smtClean="0"/>
              <a:t>FIRST STEPS!</a:t>
            </a:r>
          </a:p>
          <a:p>
            <a:pPr>
              <a:lnSpc>
                <a:spcPct val="80000"/>
              </a:lnSpc>
              <a:buFontTx/>
              <a:buNone/>
            </a:pPr>
            <a:endParaRPr lang="en-GB" u="sng" dirty="0" smtClean="0"/>
          </a:p>
          <a:p>
            <a:pPr>
              <a:lnSpc>
                <a:spcPct val="80000"/>
              </a:lnSpc>
              <a:buFontTx/>
              <a:buNone/>
            </a:pPr>
            <a:endParaRPr lang="en-GB" u="sng" dirty="0" smtClean="0"/>
          </a:p>
          <a:p>
            <a:pPr>
              <a:lnSpc>
                <a:spcPct val="80000"/>
              </a:lnSpc>
            </a:pPr>
            <a:r>
              <a:rPr lang="en-GB" dirty="0" smtClean="0"/>
              <a:t>Feedback and planning day ’05</a:t>
            </a:r>
          </a:p>
          <a:p>
            <a:pPr>
              <a:lnSpc>
                <a:spcPct val="80000"/>
              </a:lnSpc>
            </a:pPr>
            <a:r>
              <a:rPr lang="en-GB" dirty="0" smtClean="0"/>
              <a:t>Brainstorming session – pros and challenges</a:t>
            </a:r>
          </a:p>
          <a:p>
            <a:pPr>
              <a:lnSpc>
                <a:spcPct val="80000"/>
              </a:lnSpc>
            </a:pPr>
            <a:r>
              <a:rPr lang="en-GB" dirty="0" smtClean="0"/>
              <a:t>Long and short term goals – actions</a:t>
            </a:r>
          </a:p>
          <a:p>
            <a:pPr>
              <a:lnSpc>
                <a:spcPct val="80000"/>
              </a:lnSpc>
              <a:buFontTx/>
              <a:buNone/>
            </a:pPr>
            <a:endParaRPr lang="en-GB" dirty="0" smtClean="0"/>
          </a:p>
          <a:p>
            <a:pPr>
              <a:lnSpc>
                <a:spcPct val="80000"/>
              </a:lnSpc>
              <a:buFontTx/>
              <a:buNone/>
            </a:pPr>
            <a:endParaRPr lang="en-GB" u="sng" dirty="0" smtClean="0"/>
          </a:p>
          <a:p>
            <a:endParaRPr lang="en-GB" dirty="0"/>
          </a:p>
        </p:txBody>
      </p:sp>
      <p:pic>
        <p:nvPicPr>
          <p:cNvPr id="2050" name="Picture 2" descr="C:\Documents and Settings\87003\Local Settings\Temporary Internet Files\Content.IE5\XS221K6Y\MP90042253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2060848"/>
            <a:ext cx="1484784"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465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91264" cy="792088"/>
          </a:xfrm>
        </p:spPr>
        <p:txBody>
          <a:bodyPr>
            <a:normAutofit fontScale="90000"/>
          </a:bodyPr>
          <a:lstStyle/>
          <a:p>
            <a:r>
              <a:rPr lang="en-GB" u="sng" dirty="0"/>
              <a:t>PLAN OF ACTION</a:t>
            </a:r>
            <a:br>
              <a:rPr lang="en-GB" u="sng" dirty="0"/>
            </a:br>
            <a:endParaRPr lang="en-GB" dirty="0"/>
          </a:p>
        </p:txBody>
      </p:sp>
      <p:sp>
        <p:nvSpPr>
          <p:cNvPr id="3" name="Content Placeholder 2"/>
          <p:cNvSpPr>
            <a:spLocks noGrp="1"/>
          </p:cNvSpPr>
          <p:nvPr>
            <p:ph idx="1"/>
          </p:nvPr>
        </p:nvSpPr>
        <p:spPr>
          <a:xfrm>
            <a:off x="467544" y="1052736"/>
            <a:ext cx="8363272" cy="5688632"/>
          </a:xfrm>
        </p:spPr>
        <p:txBody>
          <a:bodyPr>
            <a:normAutofit fontScale="92500" lnSpcReduction="10000"/>
          </a:bodyPr>
          <a:lstStyle/>
          <a:p>
            <a:pPr>
              <a:lnSpc>
                <a:spcPct val="80000"/>
              </a:lnSpc>
            </a:pPr>
            <a:r>
              <a:rPr lang="en-GB" dirty="0"/>
              <a:t>Training in Social Model approach  </a:t>
            </a:r>
          </a:p>
          <a:p>
            <a:pPr>
              <a:lnSpc>
                <a:spcPct val="80000"/>
              </a:lnSpc>
              <a:buFontTx/>
              <a:buNone/>
            </a:pPr>
            <a:r>
              <a:rPr lang="en-GB" dirty="0"/>
              <a:t>    SLTs, HCPs, expert patients        </a:t>
            </a:r>
            <a:endParaRPr lang="en-GB" dirty="0" smtClean="0"/>
          </a:p>
          <a:p>
            <a:pPr>
              <a:lnSpc>
                <a:spcPct val="90000"/>
              </a:lnSpc>
            </a:pPr>
            <a:r>
              <a:rPr lang="en-GB" dirty="0" smtClean="0"/>
              <a:t>Training ourselves as trainers</a:t>
            </a:r>
          </a:p>
          <a:p>
            <a:pPr>
              <a:lnSpc>
                <a:spcPct val="90000"/>
              </a:lnSpc>
            </a:pPr>
            <a:r>
              <a:rPr lang="en-GB" dirty="0" smtClean="0"/>
              <a:t>User-friendly resources</a:t>
            </a:r>
          </a:p>
          <a:p>
            <a:pPr>
              <a:lnSpc>
                <a:spcPct val="90000"/>
              </a:lnSpc>
            </a:pPr>
            <a:r>
              <a:rPr lang="en-GB" dirty="0" smtClean="0"/>
              <a:t>Creating opportunities for carers to see props and ramps being used</a:t>
            </a:r>
          </a:p>
          <a:p>
            <a:pPr>
              <a:lnSpc>
                <a:spcPct val="90000"/>
              </a:lnSpc>
            </a:pPr>
            <a:r>
              <a:rPr lang="en-GB" dirty="0" smtClean="0"/>
              <a:t>Creating own life books</a:t>
            </a:r>
          </a:p>
          <a:p>
            <a:pPr>
              <a:lnSpc>
                <a:spcPct val="90000"/>
              </a:lnSpc>
            </a:pPr>
            <a:r>
              <a:rPr lang="en-GB" dirty="0" smtClean="0"/>
              <a:t>Enabling others to make life books</a:t>
            </a:r>
          </a:p>
          <a:p>
            <a:pPr>
              <a:lnSpc>
                <a:spcPct val="90000"/>
              </a:lnSpc>
            </a:pPr>
            <a:r>
              <a:rPr lang="en-GB" dirty="0" smtClean="0"/>
              <a:t>Politics</a:t>
            </a:r>
          </a:p>
          <a:p>
            <a:pPr>
              <a:lnSpc>
                <a:spcPct val="90000"/>
              </a:lnSpc>
            </a:pPr>
            <a:r>
              <a:rPr lang="en-GB" dirty="0" smtClean="0"/>
              <a:t>Groups – total communication (in and out patients)</a:t>
            </a:r>
          </a:p>
          <a:p>
            <a:pPr>
              <a:lnSpc>
                <a:spcPct val="90000"/>
              </a:lnSpc>
            </a:pPr>
            <a:r>
              <a:rPr lang="en-GB" dirty="0" smtClean="0"/>
              <a:t>SLT rooms more aphasia friendly</a:t>
            </a:r>
          </a:p>
          <a:p>
            <a:endParaRPr lang="en-GB" dirty="0"/>
          </a:p>
        </p:txBody>
      </p:sp>
      <p:pic>
        <p:nvPicPr>
          <p:cNvPr id="3074" name="Picture 2" descr="C:\Documents and Settings\87003\Local Settings\Temporary Internet Files\Content.IE5\GZ3LIYYD\MP90039876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548680"/>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2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a:t>WHAT WE DID!</a:t>
            </a:r>
            <a:br>
              <a:rPr lang="en-GB" u="sng" dirty="0"/>
            </a:br>
            <a:endParaRPr lang="en-GB" dirty="0"/>
          </a:p>
        </p:txBody>
      </p:sp>
      <p:sp>
        <p:nvSpPr>
          <p:cNvPr id="3" name="Content Placeholder 2"/>
          <p:cNvSpPr>
            <a:spLocks noGrp="1"/>
          </p:cNvSpPr>
          <p:nvPr>
            <p:ph idx="1"/>
          </p:nvPr>
        </p:nvSpPr>
        <p:spPr/>
        <p:txBody>
          <a:bodyPr>
            <a:normAutofit lnSpcReduction="10000"/>
          </a:bodyPr>
          <a:lstStyle/>
          <a:p>
            <a:pPr>
              <a:lnSpc>
                <a:spcPct val="90000"/>
              </a:lnSpc>
            </a:pPr>
            <a:r>
              <a:rPr lang="en-GB" dirty="0" smtClean="0"/>
              <a:t>Devised training package</a:t>
            </a:r>
          </a:p>
          <a:p>
            <a:pPr>
              <a:lnSpc>
                <a:spcPct val="90000"/>
              </a:lnSpc>
            </a:pPr>
            <a:r>
              <a:rPr lang="en-GB" dirty="0" smtClean="0"/>
              <a:t>Selected pilot base (</a:t>
            </a:r>
            <a:r>
              <a:rPr lang="en-GB" dirty="0" err="1" smtClean="0"/>
              <a:t>neuro</a:t>
            </a:r>
            <a:r>
              <a:rPr lang="en-GB" dirty="0" smtClean="0"/>
              <a:t>-rehab)</a:t>
            </a:r>
          </a:p>
          <a:p>
            <a:pPr>
              <a:lnSpc>
                <a:spcPct val="90000"/>
              </a:lnSpc>
            </a:pPr>
            <a:r>
              <a:rPr lang="en-GB" dirty="0" smtClean="0"/>
              <a:t>Offered monthly</a:t>
            </a:r>
          </a:p>
          <a:p>
            <a:pPr>
              <a:lnSpc>
                <a:spcPct val="90000"/>
              </a:lnSpc>
            </a:pPr>
            <a:r>
              <a:rPr lang="en-GB" dirty="0" smtClean="0"/>
              <a:t>Advertised with flyers and direct contact with relevant managers</a:t>
            </a:r>
          </a:p>
          <a:p>
            <a:pPr>
              <a:lnSpc>
                <a:spcPct val="90000"/>
              </a:lnSpc>
            </a:pPr>
            <a:r>
              <a:rPr lang="en-GB" dirty="0" smtClean="0"/>
              <a:t>Fitted in with mandatory nurse training</a:t>
            </a:r>
          </a:p>
          <a:p>
            <a:pPr>
              <a:lnSpc>
                <a:spcPct val="90000"/>
              </a:lnSpc>
            </a:pPr>
            <a:r>
              <a:rPr lang="en-GB" dirty="0" smtClean="0"/>
              <a:t>Opened it up to all hospital staff</a:t>
            </a:r>
          </a:p>
          <a:p>
            <a:pPr>
              <a:lnSpc>
                <a:spcPct val="90000"/>
              </a:lnSpc>
            </a:pPr>
            <a:r>
              <a:rPr lang="en-GB" dirty="0" smtClean="0"/>
              <a:t>Extended to acute hospital and the community</a:t>
            </a:r>
          </a:p>
          <a:p>
            <a:endParaRPr lang="en-GB" dirty="0"/>
          </a:p>
        </p:txBody>
      </p:sp>
    </p:spTree>
    <p:extLst>
      <p:ext uri="{BB962C8B-B14F-4D97-AF65-F5344CB8AC3E}">
        <p14:creationId xmlns:p14="http://schemas.microsoft.com/office/powerpoint/2010/main" val="1553003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19256" cy="5760640"/>
          </a:xfrm>
        </p:spPr>
        <p:txBody>
          <a:bodyPr>
            <a:normAutofit/>
          </a:bodyPr>
          <a:lstStyle/>
          <a:p>
            <a:pPr>
              <a:lnSpc>
                <a:spcPct val="80000"/>
              </a:lnSpc>
            </a:pPr>
            <a:r>
              <a:rPr lang="en-GB" dirty="0" smtClean="0"/>
              <a:t>Adapted leaflets/hand-outs to be more aphasia friendly</a:t>
            </a:r>
          </a:p>
          <a:p>
            <a:pPr>
              <a:lnSpc>
                <a:spcPct val="80000"/>
              </a:lnSpc>
            </a:pPr>
            <a:r>
              <a:rPr lang="en-GB" dirty="0" smtClean="0"/>
              <a:t>Requested feedback from Functional Group (clients with aphasia)</a:t>
            </a:r>
          </a:p>
          <a:p>
            <a:pPr>
              <a:lnSpc>
                <a:spcPct val="80000"/>
              </a:lnSpc>
            </a:pPr>
            <a:r>
              <a:rPr lang="en-GB" dirty="0" smtClean="0"/>
              <a:t>Put up aphasia friendly signage around hospital</a:t>
            </a:r>
          </a:p>
          <a:p>
            <a:pPr>
              <a:lnSpc>
                <a:spcPct val="80000"/>
              </a:lnSpc>
            </a:pPr>
            <a:r>
              <a:rPr lang="en-GB" dirty="0" smtClean="0"/>
              <a:t>Wards provided with communication resource box (props and ramps)</a:t>
            </a:r>
          </a:p>
          <a:p>
            <a:pPr>
              <a:lnSpc>
                <a:spcPct val="80000"/>
              </a:lnSpc>
            </a:pPr>
            <a:r>
              <a:rPr lang="en-GB" dirty="0" smtClean="0"/>
              <a:t>Communication tips sheets at beds</a:t>
            </a:r>
          </a:p>
          <a:p>
            <a:pPr>
              <a:lnSpc>
                <a:spcPct val="80000"/>
              </a:lnSpc>
            </a:pPr>
            <a:r>
              <a:rPr lang="en-GB" dirty="0" smtClean="0"/>
              <a:t>Symbol based drinks/snack choices for drinks trolleys</a:t>
            </a:r>
          </a:p>
          <a:p>
            <a:pPr>
              <a:lnSpc>
                <a:spcPct val="80000"/>
              </a:lnSpc>
            </a:pPr>
            <a:r>
              <a:rPr lang="en-GB" dirty="0" smtClean="0"/>
              <a:t>Weekly In/out patient communication group (supported conversation focussed)</a:t>
            </a:r>
          </a:p>
          <a:p>
            <a:endParaRPr lang="en-GB" dirty="0"/>
          </a:p>
        </p:txBody>
      </p:sp>
    </p:spTree>
    <p:extLst>
      <p:ext uri="{BB962C8B-B14F-4D97-AF65-F5344CB8AC3E}">
        <p14:creationId xmlns:p14="http://schemas.microsoft.com/office/powerpoint/2010/main" val="3502357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2012</Words>
  <Application>Microsoft Office PowerPoint</Application>
  <PresentationFormat>On-screen Show (4:3)</PresentationFormat>
  <Paragraphs>313</Paragraphs>
  <Slides>38</Slides>
  <Notes>19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Developing Supported  Conversation across the Trust      </vt:lpstr>
      <vt:lpstr>Supported Conversation training in Wolverhampton</vt:lpstr>
      <vt:lpstr>PowerPoint Presentation</vt:lpstr>
      <vt:lpstr>Key ideas</vt:lpstr>
      <vt:lpstr>Conversation Props and Ramps</vt:lpstr>
      <vt:lpstr>PowerPoint Presentation</vt:lpstr>
      <vt:lpstr>PLAN OF ACTION </vt:lpstr>
      <vt:lpstr>WHAT WE DID! </vt:lpstr>
      <vt:lpstr>PowerPoint Presentation</vt:lpstr>
      <vt:lpstr>Supported Conversation</vt:lpstr>
      <vt:lpstr>‘Supported Conversation’</vt:lpstr>
      <vt:lpstr>Communication…….</vt:lpstr>
      <vt:lpstr>PowerPoint Presentation</vt:lpstr>
      <vt:lpstr>PowerPoint Presentation</vt:lpstr>
      <vt:lpstr>PowerPoint Presentation</vt:lpstr>
      <vt:lpstr>WHAT IS A CONVERSATION?</vt:lpstr>
      <vt:lpstr>Conversations and aphasia</vt:lpstr>
      <vt:lpstr>Examples of good and bad conversations</vt:lpstr>
      <vt:lpstr>PowerPoint Presentation</vt:lpstr>
      <vt:lpstr>Message In - Message Out</vt:lpstr>
      <vt:lpstr>Support Modes</vt:lpstr>
      <vt:lpstr>Feedback </vt:lpstr>
      <vt:lpstr>What worked and what started well but faded…</vt:lpstr>
      <vt:lpstr>PowerPoint Presentation</vt:lpstr>
      <vt:lpstr>Growing/Adapting</vt:lpstr>
      <vt:lpstr>HOW? </vt:lpstr>
      <vt:lpstr> Things to think about </vt:lpstr>
      <vt:lpstr>Who to target?</vt:lpstr>
      <vt:lpstr>Changes to training</vt:lpstr>
      <vt:lpstr>PowerPoint Presentation</vt:lpstr>
      <vt:lpstr>PowerPoint Presentation</vt:lpstr>
      <vt:lpstr>PowerPoint Presentation</vt:lpstr>
      <vt:lpstr>Our Role</vt:lpstr>
      <vt:lpstr>PowerPoint Presentation</vt:lpstr>
      <vt:lpstr>The Role of the Volunteer</vt:lpstr>
      <vt:lpstr>Supervision</vt:lpstr>
      <vt:lpstr>Further adapting!!</vt:lpstr>
      <vt:lpstr>PowerPoint Presentation</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Supported  Conversation across the Trust</dc:title>
  <dc:creator>Mackay Pat</dc:creator>
  <cp:lastModifiedBy>NOC User</cp:lastModifiedBy>
  <cp:revision>57</cp:revision>
  <dcterms:created xsi:type="dcterms:W3CDTF">2013-05-07T09:52:03Z</dcterms:created>
  <dcterms:modified xsi:type="dcterms:W3CDTF">2013-05-16T08:20:20Z</dcterms:modified>
</cp:coreProperties>
</file>